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6858000" cx="12192000"/>
  <p:notesSz cx="6881800" cy="9296400"/>
  <p:embeddedFontLst>
    <p:embeddedFont>
      <p:font typeface="Proxima Nova"/>
      <p:regular r:id="rId58"/>
      <p:bold r:id="rId59"/>
      <p:italic r:id="rId60"/>
      <p:boldItalic r:id="rId61"/>
    </p:embeddedFont>
    <p:embeddedFont>
      <p:font typeface="Rambla"/>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6" roundtripDataSignature="AMtx7mjyLsy4J0Q0b8mBUXAuWvNJBbQ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9D4BDB7-093E-4B96-9147-5879E60A93AD}">
  <a:tblStyle styleId="{D9D4BDB7-093E-4B96-9147-5879E60A93A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ambla-regular.fntdata"/><Relationship Id="rId61" Type="http://schemas.openxmlformats.org/officeDocument/2006/relationships/font" Target="fonts/ProximaNova-boldItalic.fntdata"/><Relationship Id="rId20" Type="http://schemas.openxmlformats.org/officeDocument/2006/relationships/slide" Target="slides/slide14.xml"/><Relationship Id="rId64" Type="http://schemas.openxmlformats.org/officeDocument/2006/relationships/font" Target="fonts/Rambla-italic.fntdata"/><Relationship Id="rId63" Type="http://schemas.openxmlformats.org/officeDocument/2006/relationships/font" Target="fonts/Rambla-bold.fntdata"/><Relationship Id="rId22" Type="http://schemas.openxmlformats.org/officeDocument/2006/relationships/slide" Target="slides/slide16.xml"/><Relationship Id="rId66" Type="http://customschemas.google.com/relationships/presentationmetadata" Target="metadata"/><Relationship Id="rId21" Type="http://schemas.openxmlformats.org/officeDocument/2006/relationships/slide" Target="slides/slide15.xml"/><Relationship Id="rId65" Type="http://schemas.openxmlformats.org/officeDocument/2006/relationships/font" Target="fonts/Rambla-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ProximaNova-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ProximaNova-bold.fntdata"/><Relationship Id="rId14" Type="http://schemas.openxmlformats.org/officeDocument/2006/relationships/slide" Target="slides/slide8.xml"/><Relationship Id="rId58" Type="http://schemas.openxmlformats.org/officeDocument/2006/relationships/font" Target="fonts/ProximaNova-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82119" cy="466434"/>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8103" y="0"/>
            <a:ext cx="2982119" cy="466434"/>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540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73892"/>
            <a:ext cx="5505450" cy="3660458"/>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969"/>
            <a:ext cx="2982119" cy="466433"/>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8103" y="8829969"/>
            <a:ext cx="2982119" cy="466433"/>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notes"/>
          <p:cNvSpPr/>
          <p:nvPr>
            <p:ph idx="2" type="sldImg"/>
          </p:nvPr>
        </p:nvSpPr>
        <p:spPr>
          <a:xfrm>
            <a:off x="6540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notes"/>
          <p:cNvSpPr txBox="1"/>
          <p:nvPr>
            <p:ph idx="1" type="body"/>
          </p:nvPr>
        </p:nvSpPr>
        <p:spPr>
          <a:xfrm>
            <a:off x="688182" y="4473892"/>
            <a:ext cx="5505450" cy="3660458"/>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Connie welcome</a:t>
            </a:r>
            <a:endParaRPr b="0" i="0" sz="1200" u="none" cap="none" strike="noStrike">
              <a:solidFill>
                <a:schemeClr val="dk1"/>
              </a:solidFill>
              <a:latin typeface="Calibri"/>
              <a:ea typeface="Calibri"/>
              <a:cs typeface="Calibri"/>
              <a:sym typeface="Calibri"/>
            </a:endParaRPr>
          </a:p>
        </p:txBody>
      </p:sp>
      <p:sp>
        <p:nvSpPr>
          <p:cNvPr id="165" name="Google Shape;165;p1:notes"/>
          <p:cNvSpPr txBox="1"/>
          <p:nvPr>
            <p:ph idx="12" type="sldNum"/>
          </p:nvPr>
        </p:nvSpPr>
        <p:spPr>
          <a:xfrm>
            <a:off x="3898103" y="8829969"/>
            <a:ext cx="2982119" cy="466433"/>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4a6ca6efbe_0_15: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14a6ca6efbe_0_15: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If you do not fill out the registration form, your organization will be eliminated</a:t>
            </a:r>
            <a:endParaRPr b="0" i="0" sz="1200" u="none" cap="none" strike="noStrike">
              <a:solidFill>
                <a:schemeClr val="dk1"/>
              </a:solidFill>
              <a:latin typeface="Calibri"/>
              <a:ea typeface="Calibri"/>
              <a:cs typeface="Calibri"/>
              <a:sym typeface="Calibri"/>
            </a:endParaRPr>
          </a:p>
        </p:txBody>
      </p:sp>
      <p:sp>
        <p:nvSpPr>
          <p:cNvPr id="254" name="Google Shape;254;g14a6ca6efbe_0_15: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65c25a48d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765c25a48d_0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Please create a google folder to keep all your organization information in.</a:t>
            </a:r>
            <a:endParaRPr b="0" i="0" sz="1200" u="none" cap="none" strike="noStrike">
              <a:solidFill>
                <a:schemeClr val="dk1"/>
              </a:solidFill>
              <a:latin typeface="Calibri"/>
              <a:ea typeface="Calibri"/>
              <a:cs typeface="Calibri"/>
              <a:sym typeface="Calibri"/>
            </a:endParaRPr>
          </a:p>
        </p:txBody>
      </p:sp>
      <p:sp>
        <p:nvSpPr>
          <p:cNvPr id="261" name="Google Shape;261;g2765c25a48d_0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f1190be122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f1190be122_0_0:notes"/>
          <p:cNvSpPr txBox="1"/>
          <p:nvPr>
            <p:ph idx="1" type="body"/>
          </p:nvPr>
        </p:nvSpPr>
        <p:spPr>
          <a:xfrm>
            <a:off x="688182" y="4473892"/>
            <a:ext cx="5505600" cy="36606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rPr lang="en-US"/>
              <a:t>This is how we can track past members and keep them up to date with new information</a:t>
            </a:r>
            <a:endParaRPr/>
          </a:p>
        </p:txBody>
      </p:sp>
      <p:sp>
        <p:nvSpPr>
          <p:cNvPr id="268" name="Google Shape;268;g2f1190be122_0_0:notes"/>
          <p:cNvSpPr txBox="1"/>
          <p:nvPr>
            <p:ph idx="12" type="sldNum"/>
          </p:nvPr>
        </p:nvSpPr>
        <p:spPr>
          <a:xfrm>
            <a:off x="3898103" y="8829969"/>
            <a:ext cx="2982000" cy="4665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75c03daec_0_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2775c03daec_0_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Funding platform…assist organizations with finding funding for programming</a:t>
            </a:r>
            <a:endParaRPr b="0" i="0" sz="1200" u="none" cap="none" strike="noStrike">
              <a:solidFill>
                <a:schemeClr val="dk1"/>
              </a:solidFill>
              <a:latin typeface="Calibri"/>
              <a:ea typeface="Calibri"/>
              <a:cs typeface="Calibri"/>
              <a:sym typeface="Calibri"/>
            </a:endParaRPr>
          </a:p>
        </p:txBody>
      </p:sp>
      <p:sp>
        <p:nvSpPr>
          <p:cNvPr id="275" name="Google Shape;275;g2775c03daec_0_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eb495cc1e2_0_10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eb495cc1e2_0_10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Allyson</a:t>
            </a:r>
            <a:endParaRPr/>
          </a:p>
        </p:txBody>
      </p:sp>
      <p:sp>
        <p:nvSpPr>
          <p:cNvPr id="283" name="Google Shape;283;geb495cc1e2_0_10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60197530d7_1_2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260197530d7_1_2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Allyson</a:t>
            </a:r>
            <a:endParaRPr/>
          </a:p>
        </p:txBody>
      </p:sp>
      <p:sp>
        <p:nvSpPr>
          <p:cNvPr id="291" name="Google Shape;291;g260197530d7_1_2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60197530d7_1_19: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260197530d7_1_19: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a:p>
        </p:txBody>
      </p:sp>
      <p:sp>
        <p:nvSpPr>
          <p:cNvPr id="298" name="Google Shape;298;g260197530d7_1_19: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60197530d7_1_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60197530d7_1_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t/>
            </a:r>
            <a:endParaRPr/>
          </a:p>
        </p:txBody>
      </p:sp>
      <p:sp>
        <p:nvSpPr>
          <p:cNvPr id="305" name="Google Shape;305;g260197530d7_1_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0197530d7_1_13: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60197530d7_1_13: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t/>
            </a:r>
            <a:endParaRPr/>
          </a:p>
        </p:txBody>
      </p:sp>
      <p:sp>
        <p:nvSpPr>
          <p:cNvPr id="312" name="Google Shape;312;g260197530d7_1_13: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8393213820_0_1: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28393213820_0_1: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t/>
            </a:r>
            <a:endParaRPr/>
          </a:p>
        </p:txBody>
      </p:sp>
      <p:sp>
        <p:nvSpPr>
          <p:cNvPr id="319" name="Google Shape;319;g28393213820_0_1: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p:nvPr>
            <p:ph idx="2" type="sldImg"/>
          </p:nvPr>
        </p:nvSpPr>
        <p:spPr>
          <a:xfrm>
            <a:off x="6540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2:notes"/>
          <p:cNvSpPr txBox="1"/>
          <p:nvPr>
            <p:ph idx="1" type="body"/>
          </p:nvPr>
        </p:nvSpPr>
        <p:spPr>
          <a:xfrm>
            <a:off x="688182" y="4473892"/>
            <a:ext cx="5505450" cy="3660458"/>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Connie</a:t>
            </a:r>
            <a:endParaRPr b="0" i="0" sz="1200" u="none" cap="none" strike="noStrike">
              <a:solidFill>
                <a:schemeClr val="dk1"/>
              </a:solidFill>
              <a:latin typeface="Calibri"/>
              <a:ea typeface="Calibri"/>
              <a:cs typeface="Calibri"/>
              <a:sym typeface="Calibri"/>
            </a:endParaRPr>
          </a:p>
        </p:txBody>
      </p:sp>
      <p:sp>
        <p:nvSpPr>
          <p:cNvPr id="172" name="Google Shape;172;p2:notes"/>
          <p:cNvSpPr txBox="1"/>
          <p:nvPr>
            <p:ph idx="12" type="sldNum"/>
          </p:nvPr>
        </p:nvSpPr>
        <p:spPr>
          <a:xfrm>
            <a:off x="3898103" y="8829969"/>
            <a:ext cx="2982119" cy="466433"/>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4a6ca6efbe_0_8: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14a6ca6efbe_0_8: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Jess or partner</a:t>
            </a:r>
            <a:endParaRPr b="0" i="0" sz="1200" u="none" cap="none" strike="noStrike">
              <a:solidFill>
                <a:schemeClr val="dk1"/>
              </a:solidFill>
              <a:latin typeface="Calibri"/>
              <a:ea typeface="Calibri"/>
              <a:cs typeface="Calibri"/>
              <a:sym typeface="Calibri"/>
            </a:endParaRPr>
          </a:p>
        </p:txBody>
      </p:sp>
      <p:sp>
        <p:nvSpPr>
          <p:cNvPr id="327" name="Google Shape;327;g14a6ca6efbe_0_8: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46e5ec6817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146e5ec6817_0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Carol or Jill</a:t>
            </a:r>
            <a:endParaRPr b="0" i="0" sz="1200" u="none" cap="none" strike="noStrike">
              <a:solidFill>
                <a:schemeClr val="dk1"/>
              </a:solidFill>
              <a:latin typeface="Calibri"/>
              <a:ea typeface="Calibri"/>
              <a:cs typeface="Calibri"/>
              <a:sym typeface="Calibri"/>
            </a:endParaRPr>
          </a:p>
        </p:txBody>
      </p:sp>
      <p:sp>
        <p:nvSpPr>
          <p:cNvPr id="343" name="Google Shape;343;g146e5ec6817_0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56020ea73c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156020ea73c_0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50" name="Google Shape;350;g156020ea73c_0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eb495cc1e2_0_5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eb495cc1e2_0_5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Kelby</a:t>
            </a:r>
            <a:endParaRPr b="0" i="0" sz="1200" u="none" cap="none" strike="noStrike">
              <a:solidFill>
                <a:schemeClr val="dk1"/>
              </a:solidFill>
              <a:latin typeface="Calibri"/>
              <a:ea typeface="Calibri"/>
              <a:cs typeface="Calibri"/>
              <a:sym typeface="Calibri"/>
            </a:endParaRPr>
          </a:p>
        </p:txBody>
      </p:sp>
      <p:sp>
        <p:nvSpPr>
          <p:cNvPr id="357" name="Google Shape;357;geb495cc1e2_0_5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53f9196834_0_12: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153f9196834_0_12: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Kelby</a:t>
            </a:r>
            <a:endParaRPr b="0" i="0" sz="1200" u="none" cap="none" strike="noStrike">
              <a:solidFill>
                <a:schemeClr val="dk1"/>
              </a:solidFill>
              <a:latin typeface="Calibri"/>
              <a:ea typeface="Calibri"/>
              <a:cs typeface="Calibri"/>
              <a:sym typeface="Calibri"/>
            </a:endParaRPr>
          </a:p>
        </p:txBody>
      </p:sp>
      <p:sp>
        <p:nvSpPr>
          <p:cNvPr id="364" name="Google Shape;364;g153f9196834_0_12: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53f9196834_0_18: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153f9196834_0_18: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Kelby</a:t>
            </a:r>
            <a:endParaRPr/>
          </a:p>
          <a:p>
            <a:pPr indent="0" lvl="0" marL="0" marR="0" rtl="0" algn="l">
              <a:lnSpc>
                <a:spcPct val="100000"/>
              </a:lnSpc>
              <a:spcBef>
                <a:spcPts val="0"/>
              </a:spcBef>
              <a:spcAft>
                <a:spcPts val="0"/>
              </a:spcAft>
              <a:buSzPts val="1400"/>
              <a:buNone/>
            </a:pPr>
            <a:r>
              <a:t/>
            </a:r>
            <a:endParaRPr/>
          </a:p>
        </p:txBody>
      </p:sp>
      <p:sp>
        <p:nvSpPr>
          <p:cNvPr id="371" name="Google Shape;371;g153f9196834_0_18: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53f9196834_0_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153f9196834_0_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Kelby</a:t>
            </a:r>
            <a:endParaRPr b="0" i="0" sz="1200" u="none" cap="none" strike="noStrike">
              <a:solidFill>
                <a:schemeClr val="dk1"/>
              </a:solidFill>
              <a:latin typeface="Calibri"/>
              <a:ea typeface="Calibri"/>
              <a:cs typeface="Calibri"/>
              <a:sym typeface="Calibri"/>
            </a:endParaRPr>
          </a:p>
        </p:txBody>
      </p:sp>
      <p:sp>
        <p:nvSpPr>
          <p:cNvPr id="378" name="Google Shape;378;g153f9196834_0_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3be7ffcfec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3be7ffcfec_0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t> Pam and Evan</a:t>
            </a:r>
            <a:endParaRPr/>
          </a:p>
        </p:txBody>
      </p:sp>
      <p:sp>
        <p:nvSpPr>
          <p:cNvPr id="385" name="Google Shape;385;g23be7ffcfec_0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3be7ffcfec_0_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23be7ffcfec_0_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91" name="Google Shape;391;g23be7ffcfec_0_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3be7ffcfec_0_12: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23be7ffcfec_0_12: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02" name="Google Shape;402;g23be7ffcfec_0_12: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b495cc1e2_0_1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eb495cc1e2_0_1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Connie</a:t>
            </a:r>
            <a:endParaRPr b="0" i="0" sz="1200" u="none" cap="none" strike="noStrike">
              <a:solidFill>
                <a:schemeClr val="dk1"/>
              </a:solidFill>
              <a:latin typeface="Calibri"/>
              <a:ea typeface="Calibri"/>
              <a:cs typeface="Calibri"/>
              <a:sym typeface="Calibri"/>
            </a:endParaRPr>
          </a:p>
        </p:txBody>
      </p:sp>
      <p:sp>
        <p:nvSpPr>
          <p:cNvPr id="183" name="Google Shape;183;geb495cc1e2_0_1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3be7ffcfec_0_18: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23be7ffcfec_0_18: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09" name="Google Shape;409;g23be7ffcfec_0_18: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3be7ffcfec_0_24: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23be7ffcfec_0_24: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16" name="Google Shape;416;g23be7ffcfec_0_24: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3be7ffcfec_0_3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3be7ffcfec_0_3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23" name="Google Shape;423;g23be7ffcfec_0_3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3be7ffcfec_0_3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23be7ffcfec_0_3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30" name="Google Shape;430;g23be7ffcfec_0_3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3be7ffcfec_0_42: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23be7ffcfec_0_42: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37" name="Google Shape;437;g23be7ffcfec_0_42: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3d7e69bb20_1_2: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23d7e69bb20_1_2: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44" name="Google Shape;444;g23d7e69bb20_1_2: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3ef01cc013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23ef01cc013_0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51" name="Google Shape;451;g23ef01cc013_0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3ef01cc013_0_6: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23ef01cc013_0_6: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58" name="Google Shape;458;g23ef01cc013_0_6: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3ef01cc013_0_12: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23ef01cc013_0_12: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65" name="Google Shape;465;g23ef01cc013_0_12: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40cc781ab5_0_0:notes"/>
          <p:cNvSpPr/>
          <p:nvPr>
            <p:ph idx="2" type="sldImg"/>
          </p:nvPr>
        </p:nvSpPr>
        <p:spPr>
          <a:xfrm>
            <a:off x="382623" y="697230"/>
            <a:ext cx="61173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240cc781ab5_0_0: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t>Kristina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b495cc1e2_0_23: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eb495cc1e2_0_23: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Clr>
                <a:schemeClr val="dk1"/>
              </a:buClr>
              <a:buSzPts val="1400"/>
              <a:buFont typeface="Arial"/>
              <a:buNone/>
            </a:pPr>
            <a:r>
              <a:rPr lang="en-US"/>
              <a:t>Connie</a:t>
            </a:r>
            <a:endParaRPr b="0" i="0" sz="1200" u="none" cap="none" strike="noStrike">
              <a:solidFill>
                <a:schemeClr val="dk1"/>
              </a:solidFill>
              <a:latin typeface="Calibri"/>
              <a:ea typeface="Calibri"/>
              <a:cs typeface="Calibri"/>
              <a:sym typeface="Calibri"/>
            </a:endParaRPr>
          </a:p>
        </p:txBody>
      </p:sp>
      <p:sp>
        <p:nvSpPr>
          <p:cNvPr id="195" name="Google Shape;195;geb495cc1e2_0_23: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40cc781ab5_0_5:notes"/>
          <p:cNvSpPr/>
          <p:nvPr>
            <p:ph idx="2" type="sldImg"/>
          </p:nvPr>
        </p:nvSpPr>
        <p:spPr>
          <a:xfrm>
            <a:off x="382623" y="697230"/>
            <a:ext cx="61173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240cc781ab5_0_5: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40cc781ab5_0_12:notes"/>
          <p:cNvSpPr/>
          <p:nvPr>
            <p:ph idx="2" type="sldImg"/>
          </p:nvPr>
        </p:nvSpPr>
        <p:spPr>
          <a:xfrm>
            <a:off x="382623" y="697230"/>
            <a:ext cx="61173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240cc781ab5_0_12: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40cc781ab5_0_22:notes"/>
          <p:cNvSpPr/>
          <p:nvPr>
            <p:ph idx="2" type="sldImg"/>
          </p:nvPr>
        </p:nvSpPr>
        <p:spPr>
          <a:xfrm>
            <a:off x="382623" y="697230"/>
            <a:ext cx="61173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240cc781ab5_0_22: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eb495cc1e2_0_15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eb495cc1e2_0_15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Tracy</a:t>
            </a:r>
            <a:endParaRPr b="0" i="0" sz="1200" u="none" cap="none" strike="noStrike">
              <a:solidFill>
                <a:schemeClr val="dk1"/>
              </a:solidFill>
              <a:latin typeface="Calibri"/>
              <a:ea typeface="Calibri"/>
              <a:cs typeface="Calibri"/>
              <a:sym typeface="Calibri"/>
            </a:endParaRPr>
          </a:p>
        </p:txBody>
      </p:sp>
      <p:sp>
        <p:nvSpPr>
          <p:cNvPr id="508" name="Google Shape;508;geb495cc1e2_0_15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ed7a0f1857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ed7a0f1857_0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Tracy</a:t>
            </a:r>
            <a:endParaRPr/>
          </a:p>
          <a:p>
            <a:pPr indent="0" lvl="0" marL="0" marR="0" rtl="0" algn="l">
              <a:lnSpc>
                <a:spcPct val="100000"/>
              </a:lnSpc>
              <a:spcBef>
                <a:spcPts val="0"/>
              </a:spcBef>
              <a:spcAft>
                <a:spcPts val="0"/>
              </a:spcAft>
              <a:buSzPts val="1400"/>
              <a:buNone/>
            </a:pPr>
            <a:r>
              <a:t/>
            </a:r>
            <a:endParaRPr/>
          </a:p>
        </p:txBody>
      </p:sp>
      <p:sp>
        <p:nvSpPr>
          <p:cNvPr id="516" name="Google Shape;516;ged7a0f1857_0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50918f3ea2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150918f3ea2_0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Tracy</a:t>
            </a:r>
            <a:endParaRPr b="0" i="0" sz="1200" u="none" cap="none" strike="noStrike">
              <a:solidFill>
                <a:schemeClr val="dk1"/>
              </a:solidFill>
              <a:latin typeface="Calibri"/>
              <a:ea typeface="Calibri"/>
              <a:cs typeface="Calibri"/>
              <a:sym typeface="Calibri"/>
            </a:endParaRPr>
          </a:p>
        </p:txBody>
      </p:sp>
      <p:sp>
        <p:nvSpPr>
          <p:cNvPr id="525" name="Google Shape;525;g150918f3ea2_0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eb495cc1e2_0_71: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eb495cc1e2_0_71: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Carlos</a:t>
            </a:r>
            <a:endParaRPr/>
          </a:p>
          <a:p>
            <a:pPr indent="0" lvl="0" marL="0" marR="0" rtl="0" algn="l">
              <a:lnSpc>
                <a:spcPct val="100000"/>
              </a:lnSpc>
              <a:spcBef>
                <a:spcPts val="0"/>
              </a:spcBef>
              <a:spcAft>
                <a:spcPts val="0"/>
              </a:spcAft>
              <a:buSzPts val="1400"/>
              <a:buNone/>
            </a:pPr>
            <a:r>
              <a:t/>
            </a:r>
            <a:endParaRPr/>
          </a:p>
        </p:txBody>
      </p:sp>
      <p:sp>
        <p:nvSpPr>
          <p:cNvPr id="534" name="Google Shape;534;geb495cc1e2_0_71: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56ac8f0f4b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156ac8f0f4b_0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Carlos</a:t>
            </a:r>
            <a:endParaRPr/>
          </a:p>
          <a:p>
            <a:pPr indent="0" lvl="0" marL="0" marR="0" rtl="0" algn="l">
              <a:lnSpc>
                <a:spcPct val="100000"/>
              </a:lnSpc>
              <a:spcBef>
                <a:spcPts val="0"/>
              </a:spcBef>
              <a:spcAft>
                <a:spcPts val="0"/>
              </a:spcAft>
              <a:buSzPts val="1400"/>
              <a:buNone/>
            </a:pPr>
            <a:r>
              <a:t/>
            </a:r>
            <a:endParaRPr/>
          </a:p>
        </p:txBody>
      </p:sp>
      <p:sp>
        <p:nvSpPr>
          <p:cNvPr id="541" name="Google Shape;541;g156ac8f0f4b_0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eb495cc1e2_0_142: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geb495cc1e2_0_142: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Carlos</a:t>
            </a:r>
            <a:endParaRPr b="0" i="0" sz="1200" u="none" cap="none" strike="noStrike">
              <a:solidFill>
                <a:schemeClr val="dk1"/>
              </a:solidFill>
              <a:latin typeface="Calibri"/>
              <a:ea typeface="Calibri"/>
              <a:cs typeface="Calibri"/>
              <a:sym typeface="Calibri"/>
            </a:endParaRPr>
          </a:p>
        </p:txBody>
      </p:sp>
      <p:sp>
        <p:nvSpPr>
          <p:cNvPr id="551" name="Google Shape;551;geb495cc1e2_0_142: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852b330154_0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g2852b330154_0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Carlos</a:t>
            </a:r>
            <a:endParaRPr b="0" i="0" sz="1200" u="none" cap="none" strike="noStrike">
              <a:solidFill>
                <a:schemeClr val="dk1"/>
              </a:solidFill>
              <a:latin typeface="Calibri"/>
              <a:ea typeface="Calibri"/>
              <a:cs typeface="Calibri"/>
              <a:sym typeface="Calibri"/>
            </a:endParaRPr>
          </a:p>
        </p:txBody>
      </p:sp>
      <p:sp>
        <p:nvSpPr>
          <p:cNvPr id="560" name="Google Shape;560;g2852b330154_0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519e83aa2_2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7519e83aa2_2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Clr>
                <a:schemeClr val="dk1"/>
              </a:buClr>
              <a:buSzPts val="1400"/>
              <a:buFont typeface="Arial"/>
              <a:buNone/>
            </a:pPr>
            <a:r>
              <a:rPr lang="en-US"/>
              <a:t>Connie</a:t>
            </a:r>
            <a:endParaRPr b="0" i="0" sz="1200" u="none" cap="none" strike="noStrike">
              <a:solidFill>
                <a:schemeClr val="dk1"/>
              </a:solidFill>
              <a:latin typeface="Calibri"/>
              <a:ea typeface="Calibri"/>
              <a:cs typeface="Calibri"/>
              <a:sym typeface="Calibri"/>
            </a:endParaRPr>
          </a:p>
        </p:txBody>
      </p:sp>
      <p:sp>
        <p:nvSpPr>
          <p:cNvPr id="207" name="Google Shape;207;g27519e83aa2_2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fbafe8c3ef_1_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g2fbafe8c3ef_1_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Carlos</a:t>
            </a:r>
            <a:endParaRPr b="0" i="0" sz="1200" u="none" cap="none" strike="noStrike">
              <a:solidFill>
                <a:schemeClr val="dk1"/>
              </a:solidFill>
              <a:latin typeface="Calibri"/>
              <a:ea typeface="Calibri"/>
              <a:cs typeface="Calibri"/>
              <a:sym typeface="Calibri"/>
            </a:endParaRPr>
          </a:p>
        </p:txBody>
      </p:sp>
      <p:sp>
        <p:nvSpPr>
          <p:cNvPr id="566" name="Google Shape;566;g2fbafe8c3ef_1_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eb5797f3c4_0_124: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eb5797f3c4_0_124: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72" name="Google Shape;572;geb5797f3c4_0_124: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b495cc1e2_0_40: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eb495cc1e2_0_40: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Clr>
                <a:schemeClr val="dk1"/>
              </a:buClr>
              <a:buSzPts val="1400"/>
              <a:buFont typeface="Arial"/>
              <a:buNone/>
            </a:pPr>
            <a:r>
              <a:rPr lang="en-US"/>
              <a:t>Connie</a:t>
            </a:r>
            <a:endParaRPr b="0" i="0" sz="1200" u="none" cap="none" strike="noStrike">
              <a:solidFill>
                <a:schemeClr val="dk1"/>
              </a:solidFill>
              <a:latin typeface="Calibri"/>
              <a:ea typeface="Calibri"/>
              <a:cs typeface="Calibri"/>
              <a:sym typeface="Calibri"/>
            </a:endParaRPr>
          </a:p>
        </p:txBody>
      </p:sp>
      <p:sp>
        <p:nvSpPr>
          <p:cNvPr id="220" name="Google Shape;220;geb495cc1e2_0_40: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4980d79df3_1_3: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4980d79df3_1_3: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Connie</a:t>
            </a:r>
            <a:endParaRPr b="0" i="0" sz="1200" u="none" cap="none" strike="noStrike">
              <a:solidFill>
                <a:schemeClr val="dk1"/>
              </a:solidFill>
              <a:latin typeface="Calibri"/>
              <a:ea typeface="Calibri"/>
              <a:cs typeface="Calibri"/>
              <a:sym typeface="Calibri"/>
            </a:endParaRPr>
          </a:p>
        </p:txBody>
      </p:sp>
      <p:sp>
        <p:nvSpPr>
          <p:cNvPr id="232" name="Google Shape;232;g24980d79df3_1_3: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775c03daec_0_13: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775c03daec_0_13: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t>Connie</a:t>
            </a:r>
            <a:endParaRPr/>
          </a:p>
        </p:txBody>
      </p:sp>
      <p:sp>
        <p:nvSpPr>
          <p:cNvPr id="239" name="Google Shape;239;g2775c03daec_0_13: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b495cc1e2_0_48:notes"/>
          <p:cNvSpPr/>
          <p:nvPr>
            <p:ph idx="2" type="sldImg"/>
          </p:nvPr>
        </p:nvSpPr>
        <p:spPr>
          <a:xfrm>
            <a:off x="6540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eb495cc1e2_0_48:notes"/>
          <p:cNvSpPr txBox="1"/>
          <p:nvPr>
            <p:ph idx="1" type="body"/>
          </p:nvPr>
        </p:nvSpPr>
        <p:spPr>
          <a:xfrm>
            <a:off x="688182" y="4473892"/>
            <a:ext cx="5505600" cy="36606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SzPts val="1400"/>
              <a:buNone/>
            </a:pPr>
            <a:r>
              <a:rPr lang="en-US"/>
              <a:t>Carlos Be sure to update information for our website.</a:t>
            </a:r>
            <a:endParaRPr b="0" i="0" sz="1200" u="none" cap="none" strike="noStrike">
              <a:solidFill>
                <a:schemeClr val="dk1"/>
              </a:solidFill>
              <a:latin typeface="Calibri"/>
              <a:ea typeface="Calibri"/>
              <a:cs typeface="Calibri"/>
              <a:sym typeface="Calibri"/>
            </a:endParaRPr>
          </a:p>
        </p:txBody>
      </p:sp>
      <p:sp>
        <p:nvSpPr>
          <p:cNvPr id="247" name="Google Shape;247;geb495cc1e2_0_48:notes"/>
          <p:cNvSpPr txBox="1"/>
          <p:nvPr>
            <p:ph idx="12" type="sldNum"/>
          </p:nvPr>
        </p:nvSpPr>
        <p:spPr>
          <a:xfrm>
            <a:off x="3898103" y="8829969"/>
            <a:ext cx="2982000" cy="4665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2" name="Google Shape;82;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CUSTOM_14">
    <p:spTree>
      <p:nvGrpSpPr>
        <p:cNvPr id="86" name="Shape 86"/>
        <p:cNvGrpSpPr/>
        <p:nvPr/>
      </p:nvGrpSpPr>
      <p:grpSpPr>
        <a:xfrm>
          <a:off x="0" y="0"/>
          <a:ext cx="0" cy="0"/>
          <a:chOff x="0" y="0"/>
          <a:chExt cx="0" cy="0"/>
        </a:xfrm>
      </p:grpSpPr>
      <p:pic>
        <p:nvPicPr>
          <p:cNvPr id="87" name="Google Shape;87;g15465340727_1_97"/>
          <p:cNvPicPr preferRelativeResize="0"/>
          <p:nvPr/>
        </p:nvPicPr>
        <p:blipFill rotWithShape="1">
          <a:blip r:embed="rId2">
            <a:alphaModFix/>
          </a:blip>
          <a:srcRect b="0" l="0" r="0" t="0"/>
          <a:stretch/>
        </p:blipFill>
        <p:spPr>
          <a:xfrm>
            <a:off x="8894104" y="5272305"/>
            <a:ext cx="2909199" cy="1137835"/>
          </a:xfrm>
          <a:prstGeom prst="rect">
            <a:avLst/>
          </a:prstGeom>
          <a:noFill/>
          <a:ln>
            <a:noFill/>
          </a:ln>
        </p:spPr>
      </p:pic>
      <p:sp>
        <p:nvSpPr>
          <p:cNvPr id="88" name="Google Shape;88;g15465340727_1_97"/>
          <p:cNvSpPr txBox="1"/>
          <p:nvPr>
            <p:ph type="title"/>
          </p:nvPr>
        </p:nvSpPr>
        <p:spPr>
          <a:xfrm>
            <a:off x="754100" y="679767"/>
            <a:ext cx="10877700" cy="763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4"/>
              </a:buClr>
              <a:buSzPts val="3960"/>
              <a:buNone/>
              <a:defRPr b="1">
                <a:solidFill>
                  <a:schemeClr val="accent4"/>
                </a:solidFill>
              </a:defRPr>
            </a:lvl1pPr>
            <a:lvl2pPr lvl="1" algn="l">
              <a:lnSpc>
                <a:spcPct val="100000"/>
              </a:lnSpc>
              <a:spcBef>
                <a:spcPts val="0"/>
              </a:spcBef>
              <a:spcAft>
                <a:spcPts val="0"/>
              </a:spcAft>
              <a:buSzPts val="1260"/>
              <a:buNone/>
              <a:defRPr b="1"/>
            </a:lvl2pPr>
            <a:lvl3pPr lvl="2" algn="l">
              <a:lnSpc>
                <a:spcPct val="100000"/>
              </a:lnSpc>
              <a:spcBef>
                <a:spcPts val="0"/>
              </a:spcBef>
              <a:spcAft>
                <a:spcPts val="0"/>
              </a:spcAft>
              <a:buSzPts val="1260"/>
              <a:buNone/>
              <a:defRPr b="1"/>
            </a:lvl3pPr>
            <a:lvl4pPr lvl="3" algn="l">
              <a:lnSpc>
                <a:spcPct val="100000"/>
              </a:lnSpc>
              <a:spcBef>
                <a:spcPts val="0"/>
              </a:spcBef>
              <a:spcAft>
                <a:spcPts val="0"/>
              </a:spcAft>
              <a:buSzPts val="1260"/>
              <a:buNone/>
              <a:defRPr b="1"/>
            </a:lvl4pPr>
            <a:lvl5pPr lvl="4" algn="l">
              <a:lnSpc>
                <a:spcPct val="100000"/>
              </a:lnSpc>
              <a:spcBef>
                <a:spcPts val="0"/>
              </a:spcBef>
              <a:spcAft>
                <a:spcPts val="0"/>
              </a:spcAft>
              <a:buSzPts val="1260"/>
              <a:buNone/>
              <a:defRPr b="1"/>
            </a:lvl5pPr>
            <a:lvl6pPr lvl="5" algn="l">
              <a:lnSpc>
                <a:spcPct val="100000"/>
              </a:lnSpc>
              <a:spcBef>
                <a:spcPts val="0"/>
              </a:spcBef>
              <a:spcAft>
                <a:spcPts val="0"/>
              </a:spcAft>
              <a:buSzPts val="1260"/>
              <a:buNone/>
              <a:defRPr b="1"/>
            </a:lvl6pPr>
            <a:lvl7pPr lvl="6" algn="l">
              <a:lnSpc>
                <a:spcPct val="100000"/>
              </a:lnSpc>
              <a:spcBef>
                <a:spcPts val="0"/>
              </a:spcBef>
              <a:spcAft>
                <a:spcPts val="0"/>
              </a:spcAft>
              <a:buSzPts val="1260"/>
              <a:buNone/>
              <a:defRPr b="1"/>
            </a:lvl7pPr>
            <a:lvl8pPr lvl="7" algn="l">
              <a:lnSpc>
                <a:spcPct val="100000"/>
              </a:lnSpc>
              <a:spcBef>
                <a:spcPts val="0"/>
              </a:spcBef>
              <a:spcAft>
                <a:spcPts val="0"/>
              </a:spcAft>
              <a:buSzPts val="1260"/>
              <a:buNone/>
              <a:defRPr b="1"/>
            </a:lvl8pPr>
            <a:lvl9pPr lvl="8" algn="l">
              <a:lnSpc>
                <a:spcPct val="100000"/>
              </a:lnSpc>
              <a:spcBef>
                <a:spcPts val="0"/>
              </a:spcBef>
              <a:spcAft>
                <a:spcPts val="0"/>
              </a:spcAft>
              <a:buSzPts val="1260"/>
              <a:buNone/>
              <a:defRPr b="1"/>
            </a:lvl9pPr>
          </a:lstStyle>
          <a:p/>
        </p:txBody>
      </p:sp>
      <p:sp>
        <p:nvSpPr>
          <p:cNvPr id="89" name="Google Shape;89;g15465340727_1_97"/>
          <p:cNvSpPr txBox="1"/>
          <p:nvPr>
            <p:ph idx="1" type="body"/>
          </p:nvPr>
        </p:nvSpPr>
        <p:spPr>
          <a:xfrm>
            <a:off x="754115" y="1639900"/>
            <a:ext cx="10395600" cy="4555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g15465340727_1_275"/>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15465340727_1_275"/>
          <p:cNvSpPr txBox="1"/>
          <p:nvPr>
            <p:ph type="title"/>
          </p:nvPr>
        </p:nvSpPr>
        <p:spPr>
          <a:xfrm>
            <a:off x="415633" y="667900"/>
            <a:ext cx="11360700" cy="83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None/>
              <a:defRPr>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p:txBody>
      </p:sp>
      <p:sp>
        <p:nvSpPr>
          <p:cNvPr id="93" name="Google Shape;93;g15465340727_1_275"/>
          <p:cNvSpPr txBox="1"/>
          <p:nvPr>
            <p:ph idx="1" type="body"/>
          </p:nvPr>
        </p:nvSpPr>
        <p:spPr>
          <a:xfrm>
            <a:off x="415600" y="2007600"/>
            <a:ext cx="5333100" cy="410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4" name="Google Shape;94;g15465340727_1_275"/>
          <p:cNvSpPr txBox="1"/>
          <p:nvPr>
            <p:ph idx="2" type="body"/>
          </p:nvPr>
        </p:nvSpPr>
        <p:spPr>
          <a:xfrm>
            <a:off x="6443200" y="2007600"/>
            <a:ext cx="5333100" cy="410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5" name="Google Shape;95;g15465340727_1_275"/>
          <p:cNvSpPr txBox="1"/>
          <p:nvPr>
            <p:ph idx="12" type="sldNum"/>
          </p:nvPr>
        </p:nvSpPr>
        <p:spPr>
          <a:xfrm>
            <a:off x="11126877" y="6125839"/>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6" name="Google Shape;96;g15465340727_1_275"/>
          <p:cNvPicPr preferRelativeResize="0"/>
          <p:nvPr/>
        </p:nvPicPr>
        <p:blipFill rotWithShape="1">
          <a:blip r:embed="rId2">
            <a:alphaModFix/>
          </a:blip>
          <a:srcRect b="0" l="0" r="0" t="0"/>
          <a:stretch/>
        </p:blipFill>
        <p:spPr>
          <a:xfrm>
            <a:off x="9145633" y="667905"/>
            <a:ext cx="2423766" cy="9479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97" name="Shape 97"/>
        <p:cNvGrpSpPr/>
        <p:nvPr/>
      </p:nvGrpSpPr>
      <p:grpSpPr>
        <a:xfrm>
          <a:off x="0" y="0"/>
          <a:ext cx="0" cy="0"/>
          <a:chOff x="0" y="0"/>
          <a:chExt cx="0" cy="0"/>
        </a:xfrm>
      </p:grpSpPr>
      <p:sp>
        <p:nvSpPr>
          <p:cNvPr id="98" name="Google Shape;98;g15465340727_1_282"/>
          <p:cNvSpPr txBox="1"/>
          <p:nvPr>
            <p:ph type="title"/>
          </p:nvPr>
        </p:nvSpPr>
        <p:spPr>
          <a:xfrm>
            <a:off x="415567" y="1064800"/>
            <a:ext cx="8330400" cy="4728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9" name="Google Shape;99;g15465340727_1_282"/>
          <p:cNvSpPr txBox="1"/>
          <p:nvPr>
            <p:ph idx="12" type="sldNum"/>
          </p:nvPr>
        </p:nvSpPr>
        <p:spPr>
          <a:xfrm>
            <a:off x="11126877" y="6125839"/>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0" name="Google Shape;100;g15465340727_1_282"/>
          <p:cNvPicPr preferRelativeResize="0"/>
          <p:nvPr/>
        </p:nvPicPr>
        <p:blipFill rotWithShape="1">
          <a:blip r:embed="rId2">
            <a:alphaModFix/>
          </a:blip>
          <a:srcRect b="0" l="0" r="0" t="0"/>
          <a:stretch/>
        </p:blipFill>
        <p:spPr>
          <a:xfrm>
            <a:off x="8885985" y="5800564"/>
            <a:ext cx="2592213" cy="101746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g2777a38a357_0_191"/>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2777a38a357_0_191"/>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04" name="Google Shape;104;g2777a38a357_0_19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05" name="Google Shape;105;g2777a38a357_0_191"/>
          <p:cNvPicPr preferRelativeResize="0"/>
          <p:nvPr/>
        </p:nvPicPr>
        <p:blipFill rotWithShape="1">
          <a:blip r:embed="rId2">
            <a:alphaModFix/>
          </a:blip>
          <a:srcRect b="0" l="0" r="0" t="0"/>
          <a:stretch/>
        </p:blipFill>
        <p:spPr>
          <a:xfrm>
            <a:off x="9416533" y="740234"/>
            <a:ext cx="2289004" cy="6706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urple" type="title">
  <p:cSld name="TITLE">
    <p:spTree>
      <p:nvGrpSpPr>
        <p:cNvPr id="110" name="Shape 110"/>
        <p:cNvGrpSpPr/>
        <p:nvPr/>
      </p:nvGrpSpPr>
      <p:grpSpPr>
        <a:xfrm>
          <a:off x="0" y="0"/>
          <a:ext cx="0" cy="0"/>
          <a:chOff x="0" y="0"/>
          <a:chExt cx="0" cy="0"/>
        </a:xfrm>
      </p:grpSpPr>
      <p:sp>
        <p:nvSpPr>
          <p:cNvPr id="111" name="Google Shape;111;g2777a38a357_0_76"/>
          <p:cNvSpPr txBox="1"/>
          <p:nvPr>
            <p:ph type="ctrTitle"/>
          </p:nvPr>
        </p:nvSpPr>
        <p:spPr>
          <a:xfrm>
            <a:off x="415606" y="992767"/>
            <a:ext cx="11360700" cy="2736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12" name="Google Shape;112;g2777a38a357_0_76"/>
          <p:cNvSpPr txBox="1"/>
          <p:nvPr>
            <p:ph idx="1" type="subTitle"/>
          </p:nvPr>
        </p:nvSpPr>
        <p:spPr>
          <a:xfrm>
            <a:off x="415606" y="3778833"/>
            <a:ext cx="113607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13" name="Google Shape;113;g2777a38a357_0_7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14" name="Google Shape;114;g2777a38a357_0_76"/>
          <p:cNvPicPr preferRelativeResize="0"/>
          <p:nvPr/>
        </p:nvPicPr>
        <p:blipFill rotWithShape="1">
          <a:blip r:embed="rId2">
            <a:alphaModFix/>
          </a:blip>
          <a:srcRect b="0" l="0" r="0" t="0"/>
          <a:stretch/>
        </p:blipFill>
        <p:spPr>
          <a:xfrm>
            <a:off x="3984167" y="835933"/>
            <a:ext cx="4223667" cy="1237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5" name="Shape 115"/>
        <p:cNvGrpSpPr/>
        <p:nvPr/>
      </p:nvGrpSpPr>
      <p:grpSpPr>
        <a:xfrm>
          <a:off x="0" y="0"/>
          <a:ext cx="0" cy="0"/>
          <a:chOff x="0" y="0"/>
          <a:chExt cx="0" cy="0"/>
        </a:xfrm>
      </p:grpSpPr>
      <p:sp>
        <p:nvSpPr>
          <p:cNvPr id="116" name="Google Shape;116;g2777a38a357_0_8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117" name="Google Shape;117;g2777a38a357_0_8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sp>
        <p:nvSpPr>
          <p:cNvPr id="118" name="Google Shape;118;g2777a38a357_0_8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19" name="Google Shape;119;g2777a38a357_0_85"/>
          <p:cNvPicPr preferRelativeResize="0"/>
          <p:nvPr/>
        </p:nvPicPr>
        <p:blipFill rotWithShape="1">
          <a:blip r:embed="rId2">
            <a:alphaModFix/>
          </a:blip>
          <a:srcRect b="0" l="0" r="0" t="0"/>
          <a:stretch/>
        </p:blipFill>
        <p:spPr>
          <a:xfrm>
            <a:off x="9416533" y="740234"/>
            <a:ext cx="2289004" cy="6706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0" name="Shape 120"/>
        <p:cNvGrpSpPr/>
        <p:nvPr/>
      </p:nvGrpSpPr>
      <p:grpSpPr>
        <a:xfrm>
          <a:off x="0" y="0"/>
          <a:ext cx="0" cy="0"/>
          <a:chOff x="0" y="0"/>
          <a:chExt cx="0" cy="0"/>
        </a:xfrm>
      </p:grpSpPr>
      <p:sp>
        <p:nvSpPr>
          <p:cNvPr id="121" name="Google Shape;121;g2777a38a357_0_9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122" name="Google Shape;122;g2777a38a357_0_90"/>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2100"/>
              </a:spcBef>
              <a:spcAft>
                <a:spcPts val="0"/>
              </a:spcAft>
              <a:buSzPts val="1600"/>
              <a:buChar char="○"/>
              <a:defRPr sz="1600"/>
            </a:lvl2pPr>
            <a:lvl3pPr indent="-330200" lvl="2" marL="1371600" rtl="0" algn="l">
              <a:lnSpc>
                <a:spcPct val="115000"/>
              </a:lnSpc>
              <a:spcBef>
                <a:spcPts val="2100"/>
              </a:spcBef>
              <a:spcAft>
                <a:spcPts val="0"/>
              </a:spcAft>
              <a:buSzPts val="1600"/>
              <a:buChar char="■"/>
              <a:defRPr sz="1600"/>
            </a:lvl3pPr>
            <a:lvl4pPr indent="-330200" lvl="3" marL="1828800" rtl="0" algn="l">
              <a:lnSpc>
                <a:spcPct val="115000"/>
              </a:lnSpc>
              <a:spcBef>
                <a:spcPts val="2100"/>
              </a:spcBef>
              <a:spcAft>
                <a:spcPts val="0"/>
              </a:spcAft>
              <a:buSzPts val="1600"/>
              <a:buChar char="●"/>
              <a:defRPr sz="1600"/>
            </a:lvl4pPr>
            <a:lvl5pPr indent="-330200" lvl="4" marL="2286000" rtl="0" algn="l">
              <a:lnSpc>
                <a:spcPct val="115000"/>
              </a:lnSpc>
              <a:spcBef>
                <a:spcPts val="2100"/>
              </a:spcBef>
              <a:spcAft>
                <a:spcPts val="0"/>
              </a:spcAft>
              <a:buSzPts val="1600"/>
              <a:buChar char="○"/>
              <a:defRPr sz="1600"/>
            </a:lvl5pPr>
            <a:lvl6pPr indent="-330200" lvl="5" marL="2743200" rtl="0" algn="l">
              <a:lnSpc>
                <a:spcPct val="115000"/>
              </a:lnSpc>
              <a:spcBef>
                <a:spcPts val="2100"/>
              </a:spcBef>
              <a:spcAft>
                <a:spcPts val="0"/>
              </a:spcAft>
              <a:buSzPts val="1600"/>
              <a:buChar char="■"/>
              <a:defRPr sz="1600"/>
            </a:lvl6pPr>
            <a:lvl7pPr indent="-330200" lvl="6" marL="3200400" rtl="0" algn="l">
              <a:lnSpc>
                <a:spcPct val="115000"/>
              </a:lnSpc>
              <a:spcBef>
                <a:spcPts val="2100"/>
              </a:spcBef>
              <a:spcAft>
                <a:spcPts val="0"/>
              </a:spcAft>
              <a:buSzPts val="1600"/>
              <a:buChar char="●"/>
              <a:defRPr sz="1600"/>
            </a:lvl7pPr>
            <a:lvl8pPr indent="-330200" lvl="7" marL="3657600" rtl="0" algn="l">
              <a:lnSpc>
                <a:spcPct val="115000"/>
              </a:lnSpc>
              <a:spcBef>
                <a:spcPts val="2100"/>
              </a:spcBef>
              <a:spcAft>
                <a:spcPts val="0"/>
              </a:spcAft>
              <a:buSzPts val="1600"/>
              <a:buChar char="○"/>
              <a:defRPr sz="1600"/>
            </a:lvl8pPr>
            <a:lvl9pPr indent="-330200" lvl="8" marL="4114800" rtl="0" algn="l">
              <a:lnSpc>
                <a:spcPct val="115000"/>
              </a:lnSpc>
              <a:spcBef>
                <a:spcPts val="2100"/>
              </a:spcBef>
              <a:spcAft>
                <a:spcPts val="2100"/>
              </a:spcAft>
              <a:buSzPts val="1600"/>
              <a:buChar char="■"/>
              <a:defRPr sz="1600"/>
            </a:lvl9pPr>
          </a:lstStyle>
          <a:p/>
        </p:txBody>
      </p:sp>
      <p:sp>
        <p:nvSpPr>
          <p:cNvPr id="123" name="Google Shape;123;g2777a38a357_0_90"/>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2100"/>
              </a:spcBef>
              <a:spcAft>
                <a:spcPts val="0"/>
              </a:spcAft>
              <a:buSzPts val="1600"/>
              <a:buChar char="○"/>
              <a:defRPr sz="1600"/>
            </a:lvl2pPr>
            <a:lvl3pPr indent="-330200" lvl="2" marL="1371600" rtl="0" algn="l">
              <a:lnSpc>
                <a:spcPct val="115000"/>
              </a:lnSpc>
              <a:spcBef>
                <a:spcPts val="2100"/>
              </a:spcBef>
              <a:spcAft>
                <a:spcPts val="0"/>
              </a:spcAft>
              <a:buSzPts val="1600"/>
              <a:buChar char="■"/>
              <a:defRPr sz="1600"/>
            </a:lvl3pPr>
            <a:lvl4pPr indent="-330200" lvl="3" marL="1828800" rtl="0" algn="l">
              <a:lnSpc>
                <a:spcPct val="115000"/>
              </a:lnSpc>
              <a:spcBef>
                <a:spcPts val="2100"/>
              </a:spcBef>
              <a:spcAft>
                <a:spcPts val="0"/>
              </a:spcAft>
              <a:buSzPts val="1600"/>
              <a:buChar char="●"/>
              <a:defRPr sz="1600"/>
            </a:lvl4pPr>
            <a:lvl5pPr indent="-330200" lvl="4" marL="2286000" rtl="0" algn="l">
              <a:lnSpc>
                <a:spcPct val="115000"/>
              </a:lnSpc>
              <a:spcBef>
                <a:spcPts val="2100"/>
              </a:spcBef>
              <a:spcAft>
                <a:spcPts val="0"/>
              </a:spcAft>
              <a:buSzPts val="1600"/>
              <a:buChar char="○"/>
              <a:defRPr sz="1600"/>
            </a:lvl5pPr>
            <a:lvl6pPr indent="-330200" lvl="5" marL="2743200" rtl="0" algn="l">
              <a:lnSpc>
                <a:spcPct val="115000"/>
              </a:lnSpc>
              <a:spcBef>
                <a:spcPts val="2100"/>
              </a:spcBef>
              <a:spcAft>
                <a:spcPts val="0"/>
              </a:spcAft>
              <a:buSzPts val="1600"/>
              <a:buChar char="■"/>
              <a:defRPr sz="1600"/>
            </a:lvl6pPr>
            <a:lvl7pPr indent="-330200" lvl="6" marL="3200400" rtl="0" algn="l">
              <a:lnSpc>
                <a:spcPct val="115000"/>
              </a:lnSpc>
              <a:spcBef>
                <a:spcPts val="2100"/>
              </a:spcBef>
              <a:spcAft>
                <a:spcPts val="0"/>
              </a:spcAft>
              <a:buSzPts val="1600"/>
              <a:buChar char="●"/>
              <a:defRPr sz="1600"/>
            </a:lvl7pPr>
            <a:lvl8pPr indent="-330200" lvl="7" marL="3657600" rtl="0" algn="l">
              <a:lnSpc>
                <a:spcPct val="115000"/>
              </a:lnSpc>
              <a:spcBef>
                <a:spcPts val="2100"/>
              </a:spcBef>
              <a:spcAft>
                <a:spcPts val="0"/>
              </a:spcAft>
              <a:buSzPts val="1600"/>
              <a:buChar char="○"/>
              <a:defRPr sz="1600"/>
            </a:lvl8pPr>
            <a:lvl9pPr indent="-330200" lvl="8" marL="4114800" rtl="0" algn="l">
              <a:lnSpc>
                <a:spcPct val="115000"/>
              </a:lnSpc>
              <a:spcBef>
                <a:spcPts val="2100"/>
              </a:spcBef>
              <a:spcAft>
                <a:spcPts val="2100"/>
              </a:spcAft>
              <a:buSzPts val="1600"/>
              <a:buChar char="■"/>
              <a:defRPr sz="1600"/>
            </a:lvl9pPr>
          </a:lstStyle>
          <a:p/>
        </p:txBody>
      </p:sp>
      <p:sp>
        <p:nvSpPr>
          <p:cNvPr id="124" name="Google Shape;124;g2777a38a357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25" name="Google Shape;125;g2777a38a357_0_90"/>
          <p:cNvPicPr preferRelativeResize="0"/>
          <p:nvPr/>
        </p:nvPicPr>
        <p:blipFill rotWithShape="1">
          <a:blip r:embed="rId2">
            <a:alphaModFix/>
          </a:blip>
          <a:srcRect b="0" l="0" r="0" t="0"/>
          <a:stretch/>
        </p:blipFill>
        <p:spPr>
          <a:xfrm>
            <a:off x="9416533" y="740234"/>
            <a:ext cx="2289004" cy="670601"/>
          </a:xfrm>
          <a:prstGeom prst="rect">
            <a:avLst/>
          </a:prstGeom>
          <a:noFill/>
          <a:ln>
            <a:noFill/>
          </a:ln>
        </p:spPr>
      </p:pic>
    </p:spTree>
  </p:cSld>
  <p:clrMapOvr>
    <a:masterClrMapping/>
  </p:clrMapOvr>
  <p:extLst>
    <p:ext uri="{DCECCB84-F9BA-43D5-87BE-67443E8EF086}">
      <p15:sldGuideLst>
        <p15:guide id="1" orient="horz" pos="736">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g2777a38a357_0_81"/>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128" name="Google Shape;128;g2777a38a357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29" name="Google Shape;129;g2777a38a357_0_81"/>
          <p:cNvPicPr preferRelativeResize="0"/>
          <p:nvPr/>
        </p:nvPicPr>
        <p:blipFill rotWithShape="1">
          <a:blip r:embed="rId2">
            <a:alphaModFix/>
          </a:blip>
          <a:srcRect b="0" l="0" r="0" t="0"/>
          <a:stretch/>
        </p:blipFill>
        <p:spPr>
          <a:xfrm>
            <a:off x="4495800" y="4793333"/>
            <a:ext cx="3200404" cy="9376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1" name="Google Shape;2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35"/>
          <p:cNvSpPr/>
          <p:nvPr/>
        </p:nvSpPr>
        <p:spPr>
          <a:xfrm>
            <a:off x="0" y="228600"/>
            <a:ext cx="12192000" cy="510071"/>
          </a:xfrm>
          <a:prstGeom prst="rect">
            <a:avLst/>
          </a:prstGeom>
          <a:solidFill>
            <a:srgbClr val="4B116F"/>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35"/>
          <p:cNvSpPr/>
          <p:nvPr/>
        </p:nvSpPr>
        <p:spPr>
          <a:xfrm>
            <a:off x="-6458" y="-3430"/>
            <a:ext cx="12198458" cy="232030"/>
          </a:xfrm>
          <a:prstGeom prst="rect">
            <a:avLst/>
          </a:prstGeom>
          <a:solidFill>
            <a:srgbClr val="FFCC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g2777a38a357_0_9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132" name="Google Shape;132;g2777a38a357_0_9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2777a38a357_0_96"/>
          <p:cNvPicPr preferRelativeResize="0"/>
          <p:nvPr/>
        </p:nvPicPr>
        <p:blipFill rotWithShape="1">
          <a:blip r:embed="rId2">
            <a:alphaModFix/>
          </a:blip>
          <a:srcRect b="0" l="0" r="0" t="0"/>
          <a:stretch/>
        </p:blipFill>
        <p:spPr>
          <a:xfrm>
            <a:off x="9416533" y="740234"/>
            <a:ext cx="2289004" cy="67060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g2777a38a357_0_100"/>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136" name="Google Shape;136;g2777a38a357_0_100"/>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2100"/>
              </a:spcBef>
              <a:spcAft>
                <a:spcPts val="0"/>
              </a:spcAft>
              <a:buSzPts val="1600"/>
              <a:buChar char="○"/>
              <a:defRPr sz="1600"/>
            </a:lvl2pPr>
            <a:lvl3pPr indent="-330200" lvl="2" marL="1371600" rtl="0" algn="l">
              <a:lnSpc>
                <a:spcPct val="115000"/>
              </a:lnSpc>
              <a:spcBef>
                <a:spcPts val="2100"/>
              </a:spcBef>
              <a:spcAft>
                <a:spcPts val="0"/>
              </a:spcAft>
              <a:buSzPts val="1600"/>
              <a:buChar char="■"/>
              <a:defRPr sz="1600"/>
            </a:lvl3pPr>
            <a:lvl4pPr indent="-330200" lvl="3" marL="1828800" rtl="0" algn="l">
              <a:lnSpc>
                <a:spcPct val="115000"/>
              </a:lnSpc>
              <a:spcBef>
                <a:spcPts val="2100"/>
              </a:spcBef>
              <a:spcAft>
                <a:spcPts val="0"/>
              </a:spcAft>
              <a:buSzPts val="1600"/>
              <a:buChar char="●"/>
              <a:defRPr sz="1600"/>
            </a:lvl4pPr>
            <a:lvl5pPr indent="-330200" lvl="4" marL="2286000" rtl="0" algn="l">
              <a:lnSpc>
                <a:spcPct val="115000"/>
              </a:lnSpc>
              <a:spcBef>
                <a:spcPts val="2100"/>
              </a:spcBef>
              <a:spcAft>
                <a:spcPts val="0"/>
              </a:spcAft>
              <a:buSzPts val="1600"/>
              <a:buChar char="○"/>
              <a:defRPr sz="1600"/>
            </a:lvl5pPr>
            <a:lvl6pPr indent="-330200" lvl="5" marL="2743200" rtl="0" algn="l">
              <a:lnSpc>
                <a:spcPct val="115000"/>
              </a:lnSpc>
              <a:spcBef>
                <a:spcPts val="2100"/>
              </a:spcBef>
              <a:spcAft>
                <a:spcPts val="0"/>
              </a:spcAft>
              <a:buSzPts val="1600"/>
              <a:buChar char="■"/>
              <a:defRPr sz="1600"/>
            </a:lvl6pPr>
            <a:lvl7pPr indent="-330200" lvl="6" marL="3200400" rtl="0" algn="l">
              <a:lnSpc>
                <a:spcPct val="115000"/>
              </a:lnSpc>
              <a:spcBef>
                <a:spcPts val="2100"/>
              </a:spcBef>
              <a:spcAft>
                <a:spcPts val="0"/>
              </a:spcAft>
              <a:buSzPts val="1600"/>
              <a:buChar char="●"/>
              <a:defRPr sz="1600"/>
            </a:lvl7pPr>
            <a:lvl8pPr indent="-330200" lvl="7" marL="3657600" rtl="0" algn="l">
              <a:lnSpc>
                <a:spcPct val="115000"/>
              </a:lnSpc>
              <a:spcBef>
                <a:spcPts val="2100"/>
              </a:spcBef>
              <a:spcAft>
                <a:spcPts val="0"/>
              </a:spcAft>
              <a:buSzPts val="1600"/>
              <a:buChar char="○"/>
              <a:defRPr sz="1600"/>
            </a:lvl8pPr>
            <a:lvl9pPr indent="-330200" lvl="8" marL="4114800" rtl="0" algn="l">
              <a:lnSpc>
                <a:spcPct val="115000"/>
              </a:lnSpc>
              <a:spcBef>
                <a:spcPts val="2100"/>
              </a:spcBef>
              <a:spcAft>
                <a:spcPts val="2100"/>
              </a:spcAft>
              <a:buSzPts val="1600"/>
              <a:buChar char="■"/>
              <a:defRPr sz="1600"/>
            </a:lvl9pPr>
          </a:lstStyle>
          <a:p/>
        </p:txBody>
      </p:sp>
      <p:sp>
        <p:nvSpPr>
          <p:cNvPr id="137" name="Google Shape;137;g2777a38a357_0_10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38" name="Google Shape;138;g2777a38a357_0_100"/>
          <p:cNvPicPr preferRelativeResize="0"/>
          <p:nvPr/>
        </p:nvPicPr>
        <p:blipFill rotWithShape="1">
          <a:blip r:embed="rId2">
            <a:alphaModFix/>
          </a:blip>
          <a:srcRect b="0" l="0" r="0" t="0"/>
          <a:stretch/>
        </p:blipFill>
        <p:spPr>
          <a:xfrm>
            <a:off x="9416533" y="6092000"/>
            <a:ext cx="2289004" cy="670601"/>
          </a:xfrm>
          <a:prstGeom prst="rect">
            <a:avLst/>
          </a:prstGeom>
          <a:noFill/>
          <a:ln>
            <a:noFill/>
          </a:ln>
        </p:spPr>
      </p:pic>
    </p:spTree>
  </p:cSld>
  <p:clrMapOvr>
    <a:masterClrMapping/>
  </p:clrMapOvr>
  <p:extLst>
    <p:ext uri="{DCECCB84-F9BA-43D5-87BE-67443E8EF086}">
      <p15:sldGuideLst>
        <p15:guide id="1" orient="horz" pos="4128">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9" name="Shape 139"/>
        <p:cNvGrpSpPr/>
        <p:nvPr/>
      </p:nvGrpSpPr>
      <p:grpSpPr>
        <a:xfrm>
          <a:off x="0" y="0"/>
          <a:ext cx="0" cy="0"/>
          <a:chOff x="0" y="0"/>
          <a:chExt cx="0" cy="0"/>
        </a:xfrm>
      </p:grpSpPr>
      <p:sp>
        <p:nvSpPr>
          <p:cNvPr id="140" name="Google Shape;140;g2777a38a357_0_105"/>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141" name="Google Shape;141;g2777a38a357_0_10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42" name="Google Shape;142;g2777a38a357_0_105"/>
          <p:cNvPicPr preferRelativeResize="0"/>
          <p:nvPr/>
        </p:nvPicPr>
        <p:blipFill rotWithShape="1">
          <a:blip r:embed="rId2">
            <a:alphaModFix/>
          </a:blip>
          <a:srcRect b="0" l="0" r="0" t="0"/>
          <a:stretch/>
        </p:blipFill>
        <p:spPr>
          <a:xfrm>
            <a:off x="9416533" y="740234"/>
            <a:ext cx="2289004" cy="67060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3" name="Shape 143"/>
        <p:cNvGrpSpPr/>
        <p:nvPr/>
      </p:nvGrpSpPr>
      <p:grpSpPr>
        <a:xfrm>
          <a:off x="0" y="0"/>
          <a:ext cx="0" cy="0"/>
          <a:chOff x="0" y="0"/>
          <a:chExt cx="0" cy="0"/>
        </a:xfrm>
      </p:grpSpPr>
      <p:sp>
        <p:nvSpPr>
          <p:cNvPr id="144" name="Google Shape;144;g2777a38a357_0_109"/>
          <p:cNvSpPr/>
          <p:nvPr/>
        </p:nvSpPr>
        <p:spPr>
          <a:xfrm>
            <a:off x="6096000" y="33"/>
            <a:ext cx="6096000" cy="68580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2777a38a357_0_109"/>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146" name="Google Shape;146;g2777a38a357_0_109"/>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7" name="Google Shape;147;g2777a38a357_0_109"/>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Autofit/>
          </a:bodyPr>
          <a:lstStyle>
            <a:lvl1pPr indent="-381000" lvl="0" marL="457200" rtl="0" algn="l">
              <a:lnSpc>
                <a:spcPct val="115000"/>
              </a:lnSpc>
              <a:spcBef>
                <a:spcPts val="0"/>
              </a:spcBef>
              <a:spcAft>
                <a:spcPts val="0"/>
              </a:spcAft>
              <a:buClr>
                <a:schemeClr val="lt1"/>
              </a:buClr>
              <a:buSzPts val="2400"/>
              <a:buChar char="●"/>
              <a:defRPr>
                <a:solidFill>
                  <a:schemeClr val="lt1"/>
                </a:solidFill>
              </a:defRPr>
            </a:lvl1pPr>
            <a:lvl2pPr indent="-349250" lvl="1" marL="914400" rtl="0" algn="l">
              <a:lnSpc>
                <a:spcPct val="115000"/>
              </a:lnSpc>
              <a:spcBef>
                <a:spcPts val="2100"/>
              </a:spcBef>
              <a:spcAft>
                <a:spcPts val="0"/>
              </a:spcAft>
              <a:buClr>
                <a:schemeClr val="lt1"/>
              </a:buClr>
              <a:buSzPts val="1900"/>
              <a:buChar char="○"/>
              <a:defRPr>
                <a:solidFill>
                  <a:schemeClr val="lt1"/>
                </a:solidFill>
              </a:defRPr>
            </a:lvl2pPr>
            <a:lvl3pPr indent="-349250" lvl="2" marL="1371600" rtl="0" algn="l">
              <a:lnSpc>
                <a:spcPct val="115000"/>
              </a:lnSpc>
              <a:spcBef>
                <a:spcPts val="2100"/>
              </a:spcBef>
              <a:spcAft>
                <a:spcPts val="0"/>
              </a:spcAft>
              <a:buClr>
                <a:schemeClr val="lt1"/>
              </a:buClr>
              <a:buSzPts val="1900"/>
              <a:buChar char="■"/>
              <a:defRPr>
                <a:solidFill>
                  <a:schemeClr val="lt1"/>
                </a:solidFill>
              </a:defRPr>
            </a:lvl3pPr>
            <a:lvl4pPr indent="-349250" lvl="3" marL="1828800" rtl="0" algn="l">
              <a:lnSpc>
                <a:spcPct val="115000"/>
              </a:lnSpc>
              <a:spcBef>
                <a:spcPts val="2100"/>
              </a:spcBef>
              <a:spcAft>
                <a:spcPts val="0"/>
              </a:spcAft>
              <a:buClr>
                <a:schemeClr val="lt1"/>
              </a:buClr>
              <a:buSzPts val="1900"/>
              <a:buChar char="●"/>
              <a:defRPr>
                <a:solidFill>
                  <a:schemeClr val="lt1"/>
                </a:solidFill>
              </a:defRPr>
            </a:lvl4pPr>
            <a:lvl5pPr indent="-349250" lvl="4" marL="2286000" rtl="0" algn="l">
              <a:lnSpc>
                <a:spcPct val="115000"/>
              </a:lnSpc>
              <a:spcBef>
                <a:spcPts val="2100"/>
              </a:spcBef>
              <a:spcAft>
                <a:spcPts val="0"/>
              </a:spcAft>
              <a:buClr>
                <a:schemeClr val="lt1"/>
              </a:buClr>
              <a:buSzPts val="1900"/>
              <a:buChar char="○"/>
              <a:defRPr>
                <a:solidFill>
                  <a:schemeClr val="lt1"/>
                </a:solidFill>
              </a:defRPr>
            </a:lvl5pPr>
            <a:lvl6pPr indent="-349250" lvl="5" marL="2743200" rtl="0" algn="l">
              <a:lnSpc>
                <a:spcPct val="115000"/>
              </a:lnSpc>
              <a:spcBef>
                <a:spcPts val="2100"/>
              </a:spcBef>
              <a:spcAft>
                <a:spcPts val="0"/>
              </a:spcAft>
              <a:buClr>
                <a:schemeClr val="lt1"/>
              </a:buClr>
              <a:buSzPts val="1900"/>
              <a:buChar char="■"/>
              <a:defRPr>
                <a:solidFill>
                  <a:schemeClr val="lt1"/>
                </a:solidFill>
              </a:defRPr>
            </a:lvl6pPr>
            <a:lvl7pPr indent="-349250" lvl="6" marL="3200400" rtl="0" algn="l">
              <a:lnSpc>
                <a:spcPct val="115000"/>
              </a:lnSpc>
              <a:spcBef>
                <a:spcPts val="2100"/>
              </a:spcBef>
              <a:spcAft>
                <a:spcPts val="0"/>
              </a:spcAft>
              <a:buClr>
                <a:schemeClr val="lt1"/>
              </a:buClr>
              <a:buSzPts val="1900"/>
              <a:buChar char="●"/>
              <a:defRPr>
                <a:solidFill>
                  <a:schemeClr val="lt1"/>
                </a:solidFill>
              </a:defRPr>
            </a:lvl7pPr>
            <a:lvl8pPr indent="-349250" lvl="7" marL="3657600" rtl="0" algn="l">
              <a:lnSpc>
                <a:spcPct val="115000"/>
              </a:lnSpc>
              <a:spcBef>
                <a:spcPts val="2100"/>
              </a:spcBef>
              <a:spcAft>
                <a:spcPts val="0"/>
              </a:spcAft>
              <a:buClr>
                <a:schemeClr val="lt1"/>
              </a:buClr>
              <a:buSzPts val="1900"/>
              <a:buChar char="○"/>
              <a:defRPr>
                <a:solidFill>
                  <a:schemeClr val="lt1"/>
                </a:solidFill>
              </a:defRPr>
            </a:lvl8pPr>
            <a:lvl9pPr indent="-349250" lvl="8" marL="4114800" rtl="0" algn="l">
              <a:lnSpc>
                <a:spcPct val="115000"/>
              </a:lnSpc>
              <a:spcBef>
                <a:spcPts val="2100"/>
              </a:spcBef>
              <a:spcAft>
                <a:spcPts val="2100"/>
              </a:spcAft>
              <a:buClr>
                <a:schemeClr val="lt1"/>
              </a:buClr>
              <a:buSzPts val="1900"/>
              <a:buChar char="■"/>
              <a:defRPr>
                <a:solidFill>
                  <a:schemeClr val="lt1"/>
                </a:solidFill>
              </a:defRPr>
            </a:lvl9pPr>
          </a:lstStyle>
          <a:p/>
        </p:txBody>
      </p:sp>
      <p:sp>
        <p:nvSpPr>
          <p:cNvPr id="148" name="Google Shape;148;g2777a38a357_0_10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49" name="Google Shape;149;g2777a38a357_0_109"/>
          <p:cNvPicPr preferRelativeResize="0"/>
          <p:nvPr/>
        </p:nvPicPr>
        <p:blipFill rotWithShape="1">
          <a:blip r:embed="rId2">
            <a:alphaModFix/>
          </a:blip>
          <a:srcRect b="0" l="0" r="0" t="0"/>
          <a:stretch/>
        </p:blipFill>
        <p:spPr>
          <a:xfrm>
            <a:off x="281233" y="5892400"/>
            <a:ext cx="2289004" cy="67060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0" name="Shape 150"/>
        <p:cNvGrpSpPr/>
        <p:nvPr/>
      </p:nvGrpSpPr>
      <p:grpSpPr>
        <a:xfrm>
          <a:off x="0" y="0"/>
          <a:ext cx="0" cy="0"/>
          <a:chOff x="0" y="0"/>
          <a:chExt cx="0" cy="0"/>
        </a:xfrm>
      </p:grpSpPr>
      <p:sp>
        <p:nvSpPr>
          <p:cNvPr id="151" name="Google Shape;151;g2777a38a357_0_116"/>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rtl="0" algn="l">
              <a:lnSpc>
                <a:spcPct val="100000"/>
              </a:lnSpc>
              <a:spcBef>
                <a:spcPts val="0"/>
              </a:spcBef>
              <a:spcAft>
                <a:spcPts val="0"/>
              </a:spcAft>
              <a:buSzPts val="2400"/>
              <a:buNone/>
              <a:defRPr/>
            </a:lvl1pPr>
          </a:lstStyle>
          <a:p/>
        </p:txBody>
      </p:sp>
      <p:sp>
        <p:nvSpPr>
          <p:cNvPr id="152" name="Google Shape;152;g2777a38a357_0_11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53" name="Google Shape;153;g2777a38a357_0_116"/>
          <p:cNvPicPr preferRelativeResize="0"/>
          <p:nvPr/>
        </p:nvPicPr>
        <p:blipFill rotWithShape="1">
          <a:blip r:embed="rId2">
            <a:alphaModFix/>
          </a:blip>
          <a:srcRect b="0" l="0" r="0" t="0"/>
          <a:stretch/>
        </p:blipFill>
        <p:spPr>
          <a:xfrm>
            <a:off x="9390400" y="6108467"/>
            <a:ext cx="2289004" cy="67060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4" name="Shape 154"/>
        <p:cNvGrpSpPr/>
        <p:nvPr/>
      </p:nvGrpSpPr>
      <p:grpSpPr>
        <a:xfrm>
          <a:off x="0" y="0"/>
          <a:ext cx="0" cy="0"/>
          <a:chOff x="0" y="0"/>
          <a:chExt cx="0" cy="0"/>
        </a:xfrm>
      </p:grpSpPr>
      <p:sp>
        <p:nvSpPr>
          <p:cNvPr id="155" name="Google Shape;155;g2777a38a357_0_120"/>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156" name="Google Shape;156;g2777a38a357_0_120"/>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2100"/>
              </a:spcBef>
              <a:spcAft>
                <a:spcPts val="0"/>
              </a:spcAft>
              <a:buSzPts val="1900"/>
              <a:buChar char="○"/>
              <a:defRPr/>
            </a:lvl2pPr>
            <a:lvl3pPr indent="-349250" lvl="2" marL="1371600" rtl="0" algn="ctr">
              <a:lnSpc>
                <a:spcPct val="115000"/>
              </a:lnSpc>
              <a:spcBef>
                <a:spcPts val="2100"/>
              </a:spcBef>
              <a:spcAft>
                <a:spcPts val="0"/>
              </a:spcAft>
              <a:buSzPts val="1900"/>
              <a:buChar char="■"/>
              <a:defRPr/>
            </a:lvl3pPr>
            <a:lvl4pPr indent="-349250" lvl="3" marL="1828800" rtl="0" algn="ctr">
              <a:lnSpc>
                <a:spcPct val="115000"/>
              </a:lnSpc>
              <a:spcBef>
                <a:spcPts val="2100"/>
              </a:spcBef>
              <a:spcAft>
                <a:spcPts val="0"/>
              </a:spcAft>
              <a:buSzPts val="1900"/>
              <a:buChar char="●"/>
              <a:defRPr/>
            </a:lvl4pPr>
            <a:lvl5pPr indent="-349250" lvl="4" marL="2286000" rtl="0" algn="ctr">
              <a:lnSpc>
                <a:spcPct val="115000"/>
              </a:lnSpc>
              <a:spcBef>
                <a:spcPts val="2100"/>
              </a:spcBef>
              <a:spcAft>
                <a:spcPts val="0"/>
              </a:spcAft>
              <a:buSzPts val="1900"/>
              <a:buChar char="○"/>
              <a:defRPr/>
            </a:lvl5pPr>
            <a:lvl6pPr indent="-349250" lvl="5" marL="2743200" rtl="0" algn="ctr">
              <a:lnSpc>
                <a:spcPct val="115000"/>
              </a:lnSpc>
              <a:spcBef>
                <a:spcPts val="2100"/>
              </a:spcBef>
              <a:spcAft>
                <a:spcPts val="0"/>
              </a:spcAft>
              <a:buSzPts val="1900"/>
              <a:buChar char="■"/>
              <a:defRPr/>
            </a:lvl6pPr>
            <a:lvl7pPr indent="-349250" lvl="6" marL="3200400" rtl="0" algn="ctr">
              <a:lnSpc>
                <a:spcPct val="115000"/>
              </a:lnSpc>
              <a:spcBef>
                <a:spcPts val="2100"/>
              </a:spcBef>
              <a:spcAft>
                <a:spcPts val="0"/>
              </a:spcAft>
              <a:buSzPts val="1900"/>
              <a:buChar char="●"/>
              <a:defRPr/>
            </a:lvl7pPr>
            <a:lvl8pPr indent="-349250" lvl="7" marL="3657600" rtl="0" algn="ctr">
              <a:lnSpc>
                <a:spcPct val="115000"/>
              </a:lnSpc>
              <a:spcBef>
                <a:spcPts val="2100"/>
              </a:spcBef>
              <a:spcAft>
                <a:spcPts val="0"/>
              </a:spcAft>
              <a:buSzPts val="1900"/>
              <a:buChar char="○"/>
              <a:defRPr/>
            </a:lvl8pPr>
            <a:lvl9pPr indent="-349250" lvl="8" marL="4114800" rtl="0" algn="ctr">
              <a:lnSpc>
                <a:spcPct val="115000"/>
              </a:lnSpc>
              <a:spcBef>
                <a:spcPts val="2100"/>
              </a:spcBef>
              <a:spcAft>
                <a:spcPts val="2100"/>
              </a:spcAft>
              <a:buSzPts val="1900"/>
              <a:buChar char="■"/>
              <a:defRPr/>
            </a:lvl9pPr>
          </a:lstStyle>
          <a:p/>
        </p:txBody>
      </p:sp>
      <p:sp>
        <p:nvSpPr>
          <p:cNvPr id="157" name="Google Shape;157;g2777a38a357_0_12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58" name="Google Shape;158;g2777a38a357_0_120"/>
          <p:cNvPicPr preferRelativeResize="0"/>
          <p:nvPr/>
        </p:nvPicPr>
        <p:blipFill rotWithShape="1">
          <a:blip r:embed="rId2">
            <a:alphaModFix/>
          </a:blip>
          <a:srcRect b="0" l="0" r="0" t="0"/>
          <a:stretch/>
        </p:blipFill>
        <p:spPr>
          <a:xfrm>
            <a:off x="9390400" y="6108467"/>
            <a:ext cx="2289004" cy="67060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 name="Shape 159"/>
        <p:cNvGrpSpPr/>
        <p:nvPr/>
      </p:nvGrpSpPr>
      <p:grpSpPr>
        <a:xfrm>
          <a:off x="0" y="0"/>
          <a:ext cx="0" cy="0"/>
          <a:chOff x="0" y="0"/>
          <a:chExt cx="0" cy="0"/>
        </a:xfrm>
      </p:grpSpPr>
      <p:sp>
        <p:nvSpPr>
          <p:cNvPr id="160" name="Google Shape;160;g2777a38a357_0_12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61" name="Google Shape;161;g2777a38a357_0_125"/>
          <p:cNvPicPr preferRelativeResize="0"/>
          <p:nvPr/>
        </p:nvPicPr>
        <p:blipFill rotWithShape="1">
          <a:blip r:embed="rId2">
            <a:alphaModFix/>
          </a:blip>
          <a:srcRect b="0" l="0" r="0" t="0"/>
          <a:stretch/>
        </p:blipFill>
        <p:spPr>
          <a:xfrm>
            <a:off x="115767" y="6108467"/>
            <a:ext cx="2289004" cy="6706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9" name="Google Shape;29;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0" name="Google Shape;3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6" name="Google Shape;3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1" name="Google Shape;41;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8" name="Google Shape;48;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1" name="Google Shape;51;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7" name="Google Shape;5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2" name="Google Shape;62;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Google Shape;63;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4" name="Google Shape;6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9" name="Google Shape;69;p42"/>
          <p:cNvSpPr/>
          <p:nvPr>
            <p:ph idx="2" type="pic"/>
          </p:nvPr>
        </p:nvSpPr>
        <p:spPr>
          <a:xfrm>
            <a:off x="5183188" y="987425"/>
            <a:ext cx="6172200" cy="4873625"/>
          </a:xfrm>
          <a:prstGeom prst="rect">
            <a:avLst/>
          </a:prstGeom>
          <a:noFill/>
          <a:ln>
            <a:noFill/>
          </a:ln>
        </p:spPr>
      </p:sp>
      <p:sp>
        <p:nvSpPr>
          <p:cNvPr id="70" name="Google Shape;70;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1" name="Google Shape;7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1.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106" name="Shape 106"/>
        <p:cNvGrpSpPr/>
        <p:nvPr/>
      </p:nvGrpSpPr>
      <p:grpSpPr>
        <a:xfrm>
          <a:off x="0" y="0"/>
          <a:ext cx="0" cy="0"/>
          <a:chOff x="0" y="0"/>
          <a:chExt cx="0" cy="0"/>
        </a:xfrm>
      </p:grpSpPr>
      <p:sp>
        <p:nvSpPr>
          <p:cNvPr id="107" name="Google Shape;107;g2777a38a357_0_7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08" name="Google Shape;108;g2777a38a357_0_7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lt2"/>
              </a:buClr>
              <a:buSzPts val="2400"/>
              <a:buFont typeface="Proxima Nova"/>
              <a:buChar char="●"/>
              <a:defRPr b="0" i="0" sz="2400" u="none" cap="none" strike="noStrike">
                <a:solidFill>
                  <a:schemeClr val="lt2"/>
                </a:solidFill>
                <a:latin typeface="Proxima Nova"/>
                <a:ea typeface="Proxima Nova"/>
                <a:cs typeface="Proxima Nova"/>
                <a:sym typeface="Proxima Nova"/>
              </a:defRPr>
            </a:lvl1pPr>
            <a:lvl2pPr indent="-349250" lvl="1" marL="914400" marR="0" rtl="0" algn="l">
              <a:lnSpc>
                <a:spcPct val="115000"/>
              </a:lnSpc>
              <a:spcBef>
                <a:spcPts val="2100"/>
              </a:spcBef>
              <a:spcAft>
                <a:spcPts val="0"/>
              </a:spcAft>
              <a:buClr>
                <a:schemeClr val="lt2"/>
              </a:buClr>
              <a:buSzPts val="1900"/>
              <a:buFont typeface="Proxima Nova"/>
              <a:buChar char="○"/>
              <a:defRPr b="0" i="0" sz="1900" u="none" cap="none" strike="noStrike">
                <a:solidFill>
                  <a:schemeClr val="lt2"/>
                </a:solidFill>
                <a:latin typeface="Proxima Nova"/>
                <a:ea typeface="Proxima Nova"/>
                <a:cs typeface="Proxima Nova"/>
                <a:sym typeface="Proxima Nova"/>
              </a:defRPr>
            </a:lvl2pPr>
            <a:lvl3pPr indent="-349250" lvl="2" marL="1371600" marR="0" rtl="0" algn="l">
              <a:lnSpc>
                <a:spcPct val="115000"/>
              </a:lnSpc>
              <a:spcBef>
                <a:spcPts val="2100"/>
              </a:spcBef>
              <a:spcAft>
                <a:spcPts val="0"/>
              </a:spcAft>
              <a:buClr>
                <a:schemeClr val="lt2"/>
              </a:buClr>
              <a:buSzPts val="1900"/>
              <a:buFont typeface="Proxima Nova"/>
              <a:buChar char="■"/>
              <a:defRPr b="0" i="0" sz="1900" u="none" cap="none" strike="noStrike">
                <a:solidFill>
                  <a:schemeClr val="lt2"/>
                </a:solidFill>
                <a:latin typeface="Proxima Nova"/>
                <a:ea typeface="Proxima Nova"/>
                <a:cs typeface="Proxima Nova"/>
                <a:sym typeface="Proxima Nova"/>
              </a:defRPr>
            </a:lvl3pPr>
            <a:lvl4pPr indent="-349250" lvl="3" marL="1828800" marR="0" rtl="0" algn="l">
              <a:lnSpc>
                <a:spcPct val="115000"/>
              </a:lnSpc>
              <a:spcBef>
                <a:spcPts val="2100"/>
              </a:spcBef>
              <a:spcAft>
                <a:spcPts val="0"/>
              </a:spcAft>
              <a:buClr>
                <a:schemeClr val="lt2"/>
              </a:buClr>
              <a:buSzPts val="1900"/>
              <a:buFont typeface="Proxima Nova"/>
              <a:buChar char="●"/>
              <a:defRPr b="0" i="0" sz="1900" u="none" cap="none" strike="noStrike">
                <a:solidFill>
                  <a:schemeClr val="lt2"/>
                </a:solidFill>
                <a:latin typeface="Proxima Nova"/>
                <a:ea typeface="Proxima Nova"/>
                <a:cs typeface="Proxima Nova"/>
                <a:sym typeface="Proxima Nova"/>
              </a:defRPr>
            </a:lvl4pPr>
            <a:lvl5pPr indent="-349250" lvl="4" marL="2286000" marR="0" rtl="0" algn="l">
              <a:lnSpc>
                <a:spcPct val="115000"/>
              </a:lnSpc>
              <a:spcBef>
                <a:spcPts val="2100"/>
              </a:spcBef>
              <a:spcAft>
                <a:spcPts val="0"/>
              </a:spcAft>
              <a:buClr>
                <a:schemeClr val="lt2"/>
              </a:buClr>
              <a:buSzPts val="1900"/>
              <a:buFont typeface="Proxima Nova"/>
              <a:buChar char="○"/>
              <a:defRPr b="0" i="0" sz="1900" u="none" cap="none" strike="noStrike">
                <a:solidFill>
                  <a:schemeClr val="lt2"/>
                </a:solidFill>
                <a:latin typeface="Proxima Nova"/>
                <a:ea typeface="Proxima Nova"/>
                <a:cs typeface="Proxima Nova"/>
                <a:sym typeface="Proxima Nova"/>
              </a:defRPr>
            </a:lvl5pPr>
            <a:lvl6pPr indent="-349250" lvl="5" marL="2743200" marR="0" rtl="0" algn="l">
              <a:lnSpc>
                <a:spcPct val="115000"/>
              </a:lnSpc>
              <a:spcBef>
                <a:spcPts val="2100"/>
              </a:spcBef>
              <a:spcAft>
                <a:spcPts val="0"/>
              </a:spcAft>
              <a:buClr>
                <a:schemeClr val="lt2"/>
              </a:buClr>
              <a:buSzPts val="1900"/>
              <a:buFont typeface="Proxima Nova"/>
              <a:buChar char="■"/>
              <a:defRPr b="0" i="0" sz="1900" u="none" cap="none" strike="noStrike">
                <a:solidFill>
                  <a:schemeClr val="lt2"/>
                </a:solidFill>
                <a:latin typeface="Proxima Nova"/>
                <a:ea typeface="Proxima Nova"/>
                <a:cs typeface="Proxima Nova"/>
                <a:sym typeface="Proxima Nova"/>
              </a:defRPr>
            </a:lvl6pPr>
            <a:lvl7pPr indent="-349250" lvl="6" marL="3200400" marR="0" rtl="0" algn="l">
              <a:lnSpc>
                <a:spcPct val="115000"/>
              </a:lnSpc>
              <a:spcBef>
                <a:spcPts val="2100"/>
              </a:spcBef>
              <a:spcAft>
                <a:spcPts val="0"/>
              </a:spcAft>
              <a:buClr>
                <a:schemeClr val="lt2"/>
              </a:buClr>
              <a:buSzPts val="1900"/>
              <a:buFont typeface="Proxima Nova"/>
              <a:buChar char="●"/>
              <a:defRPr b="0" i="0" sz="1900" u="none" cap="none" strike="noStrike">
                <a:solidFill>
                  <a:schemeClr val="lt2"/>
                </a:solidFill>
                <a:latin typeface="Proxima Nova"/>
                <a:ea typeface="Proxima Nova"/>
                <a:cs typeface="Proxima Nova"/>
                <a:sym typeface="Proxima Nova"/>
              </a:defRPr>
            </a:lvl7pPr>
            <a:lvl8pPr indent="-349250" lvl="7" marL="3657600" marR="0" rtl="0" algn="l">
              <a:lnSpc>
                <a:spcPct val="115000"/>
              </a:lnSpc>
              <a:spcBef>
                <a:spcPts val="2100"/>
              </a:spcBef>
              <a:spcAft>
                <a:spcPts val="0"/>
              </a:spcAft>
              <a:buClr>
                <a:schemeClr val="lt2"/>
              </a:buClr>
              <a:buSzPts val="1900"/>
              <a:buFont typeface="Proxima Nova"/>
              <a:buChar char="○"/>
              <a:defRPr b="0" i="0" sz="1900" u="none" cap="none" strike="noStrike">
                <a:solidFill>
                  <a:schemeClr val="lt2"/>
                </a:solidFill>
                <a:latin typeface="Proxima Nova"/>
                <a:ea typeface="Proxima Nova"/>
                <a:cs typeface="Proxima Nova"/>
                <a:sym typeface="Proxima Nova"/>
              </a:defRPr>
            </a:lvl8pPr>
            <a:lvl9pPr indent="-349250" lvl="8" marL="4114800" marR="0" rtl="0" algn="l">
              <a:lnSpc>
                <a:spcPct val="115000"/>
              </a:lnSpc>
              <a:spcBef>
                <a:spcPts val="2100"/>
              </a:spcBef>
              <a:spcAft>
                <a:spcPts val="2100"/>
              </a:spcAft>
              <a:buClr>
                <a:schemeClr val="lt2"/>
              </a:buClr>
              <a:buSzPts val="1900"/>
              <a:buFont typeface="Proxima Nova"/>
              <a:buChar char="■"/>
              <a:defRPr b="0" i="0" sz="1900" u="none" cap="none" strike="noStrike">
                <a:solidFill>
                  <a:schemeClr val="lt2"/>
                </a:solidFill>
                <a:latin typeface="Proxima Nova"/>
                <a:ea typeface="Proxima Nova"/>
                <a:cs typeface="Proxima Nova"/>
                <a:sym typeface="Proxima Nova"/>
              </a:defRPr>
            </a:lvl9pPr>
          </a:lstStyle>
          <a:p/>
        </p:txBody>
      </p:sp>
      <p:sp>
        <p:nvSpPr>
          <p:cNvPr id="109" name="Google Shape;109;g2777a38a357_0_7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ervicehub.uni.edu/servicedesk/servicedesk/customer/portal/1/create/61" TargetMode="External"/><Relationship Id="rId4" Type="http://schemas.openxmlformats.org/officeDocument/2006/relationships/hyperlink" Target="mailto:servicedesk@uni.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union.uni.edu/involvement/panther-fyi" TargetMode="External"/><Relationship Id="rId4" Type="http://schemas.openxmlformats.org/officeDocument/2006/relationships/hyperlink" Target="mailto:involvement@uni.edu" TargetMode="External"/><Relationship Id="rId5" Type="http://schemas.openxmlformats.org/officeDocument/2006/relationships/hyperlink" Target="mailto:carlos.frazier@uni.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pawprint.uni.edu/" TargetMode="External"/><Relationship Id="rId4" Type="http://schemas.openxmlformats.org/officeDocument/2006/relationships/hyperlink" Target="mailto:derick.stoulil@uni.edu" TargetMode="External"/><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eanofstudents.uni.edu/"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policies.uni.edu/30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familyweekend.uni.edu/" TargetMode="Externa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3.jpg"/><Relationship Id="rId4" Type="http://schemas.openxmlformats.org/officeDocument/2006/relationships/image" Target="../media/image47.jpg"/><Relationship Id="rId5" Type="http://schemas.openxmlformats.org/officeDocument/2006/relationships/image" Target="../media/image7.png"/><Relationship Id="rId6" Type="http://schemas.openxmlformats.org/officeDocument/2006/relationships/image" Target="../media/image6.png"/></Relationships>
</file>

<file path=ppt/slides/_rels/slide20.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20.png"/><Relationship Id="rId13" Type="http://schemas.openxmlformats.org/officeDocument/2006/relationships/image" Target="../media/image6.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brand.uni.edu" TargetMode="External"/><Relationship Id="rId4" Type="http://schemas.openxmlformats.org/officeDocument/2006/relationships/hyperlink" Target="https://union.uni.edu/involvement/student-organizations/student-organization-resources" TargetMode="External"/><Relationship Id="rId9" Type="http://schemas.openxmlformats.org/officeDocument/2006/relationships/image" Target="../media/image25.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7.png"/><Relationship Id="rId8"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catering@uni.edu" TargetMode="External"/><Relationship Id="rId4" Type="http://schemas.openxmlformats.org/officeDocument/2006/relationships/hyperlink" Target="https://uhd.uni.edu/dining/catering" TargetMode="External"/><Relationship Id="rId5" Type="http://schemas.openxmlformats.org/officeDocument/2006/relationships/hyperlink" Target="https://docs.google.com/spreadsheets/u/0/d/1BodPhKjccqTWhDigoX0M1JyKDIl6O7XpJrDESgUHm_o/edit" TargetMode="External"/><Relationship Id="rId6" Type="http://schemas.openxmlformats.org/officeDocument/2006/relationships/hyperlink" Target="https://uhd.uni.edu/catering/request-food-truck-excep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java.access.uni.edu/FormsRepository/faces/formList.jspx#D" TargetMode="External"/><Relationship Id="rId4" Type="http://schemas.openxmlformats.org/officeDocument/2006/relationships/hyperlink" Target="https://uhd.uni.edu/dining/catering" TargetMode="External"/><Relationship Id="rId5" Type="http://schemas.openxmlformats.org/officeDocument/2006/relationships/hyperlink" Target="https://docs.google.com/spreadsheets/d/1BodPhKjccqTWhDigoX0M1JyKDIl6O7XpJrDESgUHm_o/edit?gid=52710553#gid=5271055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reservations.uni.edu" TargetMode="External"/><Relationship Id="rId4" Type="http://schemas.openxmlformats.org/officeDocument/2006/relationships/hyperlink" Target="https://recreation.uni.edu/recreation-services-facilities-reserva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docs.google.com/forms/d/e/1FAIpQLSe3-kmuaYC_t1V3oPqSYTt3YNLbrrQoFlr_GJr5CUQru71QpA/viewform" TargetMode="External"/><Relationship Id="rId4" Type="http://schemas.openxmlformats.org/officeDocument/2006/relationships/hyperlink" Target="https://docs.google.com/forms/d/e/1FAIpQLSeELtrTxSVERzKjvWbmCpXqbYTdGRpO3rI9FRDG7J91HW-WMg/viewform" TargetMode="External"/><Relationship Id="rId5" Type="http://schemas.openxmlformats.org/officeDocument/2006/relationships/hyperlink" Target="https://eventschedule.uni.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4.jpg"/><Relationship Id="rId4" Type="http://schemas.openxmlformats.org/officeDocument/2006/relationships/image" Target="../media/image48.jpg"/><Relationship Id="rId5" Type="http://schemas.openxmlformats.org/officeDocument/2006/relationships/image" Target="../media/image6.pn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cs.google.com/spreadsheets/d/1rgO9nNTybgEi6jcyiIAuYVQBL9I4fZIENKK55rcsMeY/edit?usp=sharing" TargetMode="External"/><Relationship Id="rId4" Type="http://schemas.openxmlformats.org/officeDocument/2006/relationships/hyperlink" Target="https://nisg.uni.ed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nisg.uni.edu/contingency-fund-applicat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provost.uni.edu/ia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nisg.uni.edu/coca-cola-fund-applic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docs.google.com/forms/d/e/1FAIpQLSeialqp01Lyi_Bxpj2idH7cwDziEpo0b8Yey7uDgI9K9sPEbA/viewfor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mailto:pamela.creger@uni.ed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clc.com/license-search/" TargetMode="External"/><Relationship Id="rId4" Type="http://schemas.openxmlformats.org/officeDocument/2006/relationships/hyperlink" Target="https://clc.com/license-search/"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mailto:pamela.creger@uni.edu" TargetMode="External"/><Relationship Id="rId4" Type="http://schemas.openxmlformats.org/officeDocument/2006/relationships/hyperlink" Target="https://clc.com/license-search/"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24.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6.jpg"/><Relationship Id="rId4" Type="http://schemas.openxmlformats.org/officeDocument/2006/relationships/image" Target="../media/image45.jpg"/><Relationship Id="rId5" Type="http://schemas.openxmlformats.org/officeDocument/2006/relationships/image" Target="../media/image9.png"/><Relationship Id="rId6"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image" Target="../media/image28.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30.png"/><Relationship Id="rId6" Type="http://schemas.openxmlformats.org/officeDocument/2006/relationships/image" Target="../media/image36.png"/><Relationship Id="rId7"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31.png"/><Relationship Id="rId6"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2.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mailto:involvementmarketing@uni.ed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2.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union.uni.edu/student-organization-resources" TargetMode="External"/><Relationship Id="rId4"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image" Target="../media/image4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4.jpg"/><Relationship Id="rId4" Type="http://schemas.openxmlformats.org/officeDocument/2006/relationships/image" Target="../media/image33.jp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1.jp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javatest.access.uni.edu/StudentOrgsDirector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
          <p:cNvSpPr txBox="1"/>
          <p:nvPr/>
        </p:nvSpPr>
        <p:spPr>
          <a:xfrm>
            <a:off x="683925" y="4163200"/>
            <a:ext cx="10817700" cy="85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lang="en-US" sz="4400">
                <a:solidFill>
                  <a:srgbClr val="4B116F"/>
                </a:solidFill>
              </a:rPr>
              <a:t>S</a:t>
            </a:r>
            <a:r>
              <a:rPr b="0" i="0" lang="en-US" sz="4400" u="none" cap="none" strike="noStrike">
                <a:solidFill>
                  <a:srgbClr val="4B116F"/>
                </a:solidFill>
                <a:latin typeface="Arial"/>
                <a:ea typeface="Arial"/>
                <a:cs typeface="Arial"/>
                <a:sym typeface="Arial"/>
              </a:rPr>
              <a:t>tudent</a:t>
            </a:r>
            <a:r>
              <a:rPr b="0" i="0" lang="en-US" sz="4400" u="none" cap="none" strike="noStrike">
                <a:solidFill>
                  <a:schemeClr val="dk1"/>
                </a:solidFill>
                <a:latin typeface="Arial"/>
                <a:ea typeface="Arial"/>
                <a:cs typeface="Arial"/>
                <a:sym typeface="Arial"/>
              </a:rPr>
              <a:t> </a:t>
            </a:r>
            <a:r>
              <a:rPr lang="en-US" sz="4400">
                <a:solidFill>
                  <a:srgbClr val="500778"/>
                </a:solidFill>
              </a:rPr>
              <a:t>O</a:t>
            </a:r>
            <a:r>
              <a:rPr b="0" i="0" lang="en-US" sz="4400" u="none" cap="none" strike="noStrike">
                <a:solidFill>
                  <a:srgbClr val="500778"/>
                </a:solidFill>
                <a:latin typeface="Arial"/>
                <a:ea typeface="Arial"/>
                <a:cs typeface="Arial"/>
                <a:sym typeface="Arial"/>
              </a:rPr>
              <a:t>rganization </a:t>
            </a:r>
            <a:r>
              <a:rPr lang="en-US" sz="4400">
                <a:solidFill>
                  <a:srgbClr val="500778"/>
                </a:solidFill>
              </a:rPr>
              <a:t>R</a:t>
            </a:r>
            <a:r>
              <a:rPr b="0" i="0" lang="en-US" sz="4400" u="none" cap="none" strike="noStrike">
                <a:solidFill>
                  <a:srgbClr val="500778"/>
                </a:solidFill>
                <a:latin typeface="Arial"/>
                <a:ea typeface="Arial"/>
                <a:cs typeface="Arial"/>
                <a:sym typeface="Arial"/>
              </a:rPr>
              <a:t>egistration</a:t>
            </a:r>
            <a:r>
              <a:rPr b="0" i="0" lang="en-US" sz="4400" u="none" cap="none" strike="noStrike">
                <a:solidFill>
                  <a:schemeClr val="dk1"/>
                </a:solidFill>
                <a:latin typeface="Arial"/>
                <a:ea typeface="Arial"/>
                <a:cs typeface="Arial"/>
                <a:sym typeface="Arial"/>
              </a:rPr>
              <a:t> </a:t>
            </a:r>
            <a:r>
              <a:rPr lang="en-US" sz="4400">
                <a:solidFill>
                  <a:srgbClr val="4B116F"/>
                </a:solidFill>
              </a:rPr>
              <a:t>M</a:t>
            </a:r>
            <a:r>
              <a:rPr b="0" i="0" lang="en-US" sz="4400" u="none" cap="none" strike="noStrike">
                <a:solidFill>
                  <a:srgbClr val="4B116F"/>
                </a:solidFill>
                <a:latin typeface="Arial"/>
                <a:ea typeface="Arial"/>
                <a:cs typeface="Arial"/>
                <a:sym typeface="Arial"/>
              </a:rPr>
              <a:t>eeting</a:t>
            </a:r>
            <a:endParaRPr b="0" i="0" sz="4400" u="none" cap="none" strike="noStrike">
              <a:solidFill>
                <a:srgbClr val="4B116F"/>
              </a:solidFill>
              <a:latin typeface="Arial"/>
              <a:ea typeface="Arial"/>
              <a:cs typeface="Arial"/>
              <a:sym typeface="Arial"/>
            </a:endParaRPr>
          </a:p>
        </p:txBody>
      </p:sp>
      <p:pic>
        <p:nvPicPr>
          <p:cNvPr id="168" name="Google Shape;168;p1"/>
          <p:cNvPicPr preferRelativeResize="0"/>
          <p:nvPr/>
        </p:nvPicPr>
        <p:blipFill rotWithShape="1">
          <a:blip r:embed="rId3">
            <a:alphaModFix/>
          </a:blip>
          <a:srcRect b="0" l="0" r="0" t="0"/>
          <a:stretch/>
        </p:blipFill>
        <p:spPr>
          <a:xfrm>
            <a:off x="400475" y="972875"/>
            <a:ext cx="11241124" cy="3298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4a6ca6efbe_0_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solidFill>
                  <a:srgbClr val="351C75"/>
                </a:solidFill>
              </a:rPr>
              <a:t>Student Org Registration Database Deadlines</a:t>
            </a:r>
            <a:endParaRPr b="1" i="0" sz="4400" u="none" cap="none" strike="noStrike">
              <a:solidFill>
                <a:srgbClr val="351C75"/>
              </a:solidFill>
              <a:latin typeface="Calibri"/>
              <a:ea typeface="Calibri"/>
              <a:cs typeface="Calibri"/>
              <a:sym typeface="Calibri"/>
            </a:endParaRPr>
          </a:p>
        </p:txBody>
      </p:sp>
      <p:sp>
        <p:nvSpPr>
          <p:cNvPr id="257" name="Google Shape;257;g14a6ca6efbe_0_15"/>
          <p:cNvSpPr txBox="1"/>
          <p:nvPr>
            <p:ph idx="1" type="body"/>
          </p:nvPr>
        </p:nvSpPr>
        <p:spPr>
          <a:xfrm>
            <a:off x="560300" y="2690950"/>
            <a:ext cx="10695000" cy="208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1" lang="en-US" sz="2700">
                <a:latin typeface="Proxima Nova"/>
                <a:ea typeface="Proxima Nova"/>
                <a:cs typeface="Proxima Nova"/>
                <a:sym typeface="Proxima Nova"/>
              </a:rPr>
              <a:t>9/12 - Deadline for Organizations to submit registration forms</a:t>
            </a:r>
            <a:endParaRPr b="1" sz="2700">
              <a:latin typeface="Proxima Nova"/>
              <a:ea typeface="Proxima Nova"/>
              <a:cs typeface="Proxima Nova"/>
              <a:sym typeface="Proxima Nova"/>
            </a:endParaRPr>
          </a:p>
          <a:p>
            <a:pPr indent="0" lvl="0" marL="0" rtl="0" algn="l">
              <a:lnSpc>
                <a:spcPct val="90000"/>
              </a:lnSpc>
              <a:spcBef>
                <a:spcPts val="1000"/>
              </a:spcBef>
              <a:spcAft>
                <a:spcPts val="0"/>
              </a:spcAft>
              <a:buClr>
                <a:schemeClr val="dk1"/>
              </a:buClr>
              <a:buSzPts val="1100"/>
              <a:buFont typeface="Arial"/>
              <a:buNone/>
            </a:pPr>
            <a:r>
              <a:t/>
            </a:r>
            <a:endParaRPr b="1" sz="2700">
              <a:latin typeface="Proxima Nova"/>
              <a:ea typeface="Proxima Nova"/>
              <a:cs typeface="Proxima Nova"/>
              <a:sym typeface="Proxima Nova"/>
            </a:endParaRPr>
          </a:p>
          <a:p>
            <a:pPr indent="0" lvl="0" marL="0" rtl="0" algn="l">
              <a:lnSpc>
                <a:spcPct val="90000"/>
              </a:lnSpc>
              <a:spcBef>
                <a:spcPts val="1000"/>
              </a:spcBef>
              <a:spcAft>
                <a:spcPts val="0"/>
              </a:spcAft>
              <a:buClr>
                <a:schemeClr val="dk1"/>
              </a:buClr>
              <a:buSzPts val="1100"/>
              <a:buFont typeface="Arial"/>
              <a:buNone/>
            </a:pPr>
            <a:r>
              <a:rPr b="1" lang="en-US" sz="2700">
                <a:latin typeface="Proxima Nova"/>
                <a:ea typeface="Proxima Nova"/>
                <a:cs typeface="Proxima Nova"/>
                <a:sym typeface="Proxima Nova"/>
              </a:rPr>
              <a:t>9/19 - Deadline for Office Assistants to have new information entered into the student org database</a:t>
            </a:r>
            <a:endParaRPr b="1" sz="2700">
              <a:latin typeface="Proxima Nova"/>
              <a:ea typeface="Proxima Nova"/>
              <a:cs typeface="Proxima Nova"/>
              <a:sym typeface="Proxima Nova"/>
            </a:endParaRPr>
          </a:p>
          <a:p>
            <a:pPr indent="0" lvl="0" marL="0" rtl="0" algn="l">
              <a:lnSpc>
                <a:spcPct val="90000"/>
              </a:lnSpc>
              <a:spcBef>
                <a:spcPts val="1000"/>
              </a:spcBef>
              <a:spcAft>
                <a:spcPts val="0"/>
              </a:spcAft>
              <a:buClr>
                <a:schemeClr val="dk1"/>
              </a:buClr>
              <a:buSzPts val="1100"/>
              <a:buFont typeface="Arial"/>
              <a:buNone/>
            </a:pPr>
            <a:r>
              <a:t/>
            </a:r>
            <a:endParaRPr sz="2400">
              <a:latin typeface="Proxima Nova"/>
              <a:ea typeface="Proxima Nova"/>
              <a:cs typeface="Proxima Nova"/>
              <a:sym typeface="Proxima Nova"/>
            </a:endParaRPr>
          </a:p>
          <a:p>
            <a:pPr indent="0" lvl="0" marL="0" rtl="0" algn="l">
              <a:lnSpc>
                <a:spcPct val="90000"/>
              </a:lnSpc>
              <a:spcBef>
                <a:spcPts val="1000"/>
              </a:spcBef>
              <a:spcAft>
                <a:spcPts val="0"/>
              </a:spcAft>
              <a:buClr>
                <a:schemeClr val="dk1"/>
              </a:buClr>
              <a:buSzPts val="1100"/>
              <a:buFont typeface="Arial"/>
              <a:buNone/>
            </a:pPr>
            <a:r>
              <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765c25a48d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solidFill>
                  <a:srgbClr val="351C75"/>
                </a:solidFill>
              </a:rPr>
              <a:t>Student Org Google Drive</a:t>
            </a:r>
            <a:endParaRPr b="1" i="0" sz="4400" u="none" cap="none" strike="noStrike">
              <a:solidFill>
                <a:srgbClr val="351C75"/>
              </a:solidFill>
              <a:latin typeface="Calibri"/>
              <a:ea typeface="Calibri"/>
              <a:cs typeface="Calibri"/>
              <a:sym typeface="Calibri"/>
            </a:endParaRPr>
          </a:p>
        </p:txBody>
      </p:sp>
      <p:sp>
        <p:nvSpPr>
          <p:cNvPr id="264" name="Google Shape;264;g2765c25a48d_0_0"/>
          <p:cNvSpPr txBox="1"/>
          <p:nvPr>
            <p:ph idx="1" type="body"/>
          </p:nvPr>
        </p:nvSpPr>
        <p:spPr>
          <a:xfrm>
            <a:off x="560300" y="1511075"/>
            <a:ext cx="10695000" cy="4732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200" u="sng"/>
              <a:t>Google Drive Updates</a:t>
            </a:r>
            <a:endParaRPr b="1" sz="1200" u="sng"/>
          </a:p>
          <a:p>
            <a:pPr indent="0" lvl="0" marL="0" rtl="0" algn="l">
              <a:lnSpc>
                <a:spcPct val="115000"/>
              </a:lnSpc>
              <a:spcBef>
                <a:spcPts val="0"/>
              </a:spcBef>
              <a:spcAft>
                <a:spcPts val="0"/>
              </a:spcAft>
              <a:buClr>
                <a:schemeClr val="dk1"/>
              </a:buClr>
              <a:buSzPts val="1100"/>
              <a:buFont typeface="Arial"/>
              <a:buNone/>
            </a:pPr>
            <a:r>
              <a:rPr lang="en-US" sz="1200">
                <a:highlight>
                  <a:srgbClr val="FFFFFF"/>
                </a:highlight>
              </a:rPr>
              <a:t>Google announced that unlimited storage is no longer available for education customers. Beginning this October, UNI IT will begin the process of removing individual Google accounts of students/faculty/staff that are no longer members of the university community.  If your organization utilizes any Google files from previous members, here are a couple of recommended steps to take.</a:t>
            </a:r>
            <a:endParaRPr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1200">
                <a:highlight>
                  <a:srgbClr val="FFFFFF"/>
                </a:highlight>
              </a:rPr>
              <a:t>MAKE COPIES OF HISTORICAL FILES YOUR GROUP WISHES TO MAINTAIN</a:t>
            </a:r>
            <a:endParaRPr b="1"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200">
                <a:highlight>
                  <a:srgbClr val="FFFFFF"/>
                </a:highlight>
              </a:rPr>
              <a:t>If documents have been created and saved on individual accounts of members who are no longer part of the university community,  please create electronic copies so you can retain access to the files.  Once you have completed the next step, these files can be stored in your shared drive.</a:t>
            </a:r>
            <a:endParaRPr b="1"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1200">
                <a:highlight>
                  <a:srgbClr val="FFFFFF"/>
                </a:highlight>
              </a:rPr>
              <a:t>REQUEST STUDENT ORGANIZATION GOOGLE GROUP </a:t>
            </a:r>
            <a:endParaRPr b="1"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200">
                <a:highlight>
                  <a:srgbClr val="FFFFFF"/>
                </a:highlight>
              </a:rPr>
              <a:t>We suggest that student organizations have an organizational email account where all folders and documents can be stored and shared permanently.  To do so, please have your organization’s advisor complete the </a:t>
            </a:r>
            <a:r>
              <a:rPr lang="en-US" sz="1200" u="sng">
                <a:solidFill>
                  <a:srgbClr val="1155CC"/>
                </a:solidFill>
                <a:highlight>
                  <a:srgbClr val="FFFFFF"/>
                </a:highlight>
                <a:hlinkClick r:id="rId3">
                  <a:extLst>
                    <a:ext uri="{A12FA001-AC4F-418D-AE19-62706E023703}">
                      <ahyp:hlinkClr val="tx"/>
                    </a:ext>
                  </a:extLst>
                </a:hlinkClick>
              </a:rPr>
              <a:t>Student Organization Google Group Request</a:t>
            </a:r>
            <a:r>
              <a:rPr lang="en-US" sz="1200">
                <a:highlight>
                  <a:srgbClr val="FFFFFF"/>
                </a:highlight>
              </a:rPr>
              <a:t> form by initiating the following steps:</a:t>
            </a:r>
            <a:endParaRPr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highlight>
                <a:srgbClr val="FFFFFF"/>
              </a:highlight>
            </a:endParaRPr>
          </a:p>
          <a:p>
            <a:pPr indent="-304800" lvl="0" marL="457200" rtl="0" algn="l">
              <a:lnSpc>
                <a:spcPct val="115000"/>
              </a:lnSpc>
              <a:spcBef>
                <a:spcPts val="0"/>
              </a:spcBef>
              <a:spcAft>
                <a:spcPts val="0"/>
              </a:spcAft>
              <a:buSzPts val="1200"/>
              <a:buFont typeface="Calibri"/>
              <a:buChar char="●"/>
            </a:pPr>
            <a:r>
              <a:rPr lang="en-US" sz="1200">
                <a:highlight>
                  <a:srgbClr val="FFFFFF"/>
                </a:highlight>
              </a:rPr>
              <a:t>Select “New Google Group”</a:t>
            </a:r>
            <a:endParaRPr sz="1200">
              <a:highlight>
                <a:srgbClr val="FFFFFF"/>
              </a:highlight>
            </a:endParaRPr>
          </a:p>
          <a:p>
            <a:pPr indent="-304800" lvl="0" marL="457200" rtl="0" algn="l">
              <a:lnSpc>
                <a:spcPct val="115000"/>
              </a:lnSpc>
              <a:spcBef>
                <a:spcPts val="0"/>
              </a:spcBef>
              <a:spcAft>
                <a:spcPts val="0"/>
              </a:spcAft>
              <a:buSzPts val="1200"/>
              <a:buFont typeface="Montserrat"/>
              <a:buChar char="●"/>
            </a:pPr>
            <a:r>
              <a:rPr b="1" lang="en-US" sz="1200">
                <a:highlight>
                  <a:srgbClr val="FFFFFF"/>
                </a:highlight>
              </a:rPr>
              <a:t>Note: </a:t>
            </a:r>
            <a:r>
              <a:rPr lang="en-US" sz="1200">
                <a:highlight>
                  <a:srgbClr val="FFFFFF"/>
                </a:highlight>
              </a:rPr>
              <a:t> Only full time faculty/staff can submit requests for Google Groups.</a:t>
            </a:r>
            <a:endParaRPr sz="1200">
              <a:highlight>
                <a:srgbClr val="FFFFFF"/>
              </a:highlight>
            </a:endParaRPr>
          </a:p>
          <a:p>
            <a:pPr indent="-304800" lvl="0" marL="457200" rtl="0" algn="l">
              <a:lnSpc>
                <a:spcPct val="115000"/>
              </a:lnSpc>
              <a:spcBef>
                <a:spcPts val="0"/>
              </a:spcBef>
              <a:spcAft>
                <a:spcPts val="0"/>
              </a:spcAft>
              <a:buSzPts val="1200"/>
              <a:buFont typeface="Calibri"/>
              <a:buChar char="●"/>
            </a:pPr>
            <a:r>
              <a:rPr lang="en-US" sz="1200">
                <a:highlight>
                  <a:srgbClr val="FFFFFF"/>
                </a:highlight>
              </a:rPr>
              <a:t>Your advisor will serve as the manager of the account and can add additional managers to populate who has access to the drive.</a:t>
            </a:r>
            <a:endParaRPr sz="1200">
              <a:highlight>
                <a:srgbClr val="FFFFFF"/>
              </a:highlight>
            </a:endParaRPr>
          </a:p>
          <a:p>
            <a:pPr indent="-304800" lvl="0" marL="457200" rtl="0" algn="l">
              <a:lnSpc>
                <a:spcPct val="115000"/>
              </a:lnSpc>
              <a:spcBef>
                <a:spcPts val="0"/>
              </a:spcBef>
              <a:spcAft>
                <a:spcPts val="0"/>
              </a:spcAft>
              <a:buSzPts val="1200"/>
              <a:buFont typeface="Calibri"/>
              <a:buChar char="●"/>
            </a:pPr>
            <a:r>
              <a:rPr lang="en-US" sz="1200">
                <a:highlight>
                  <a:srgbClr val="FFFFFF"/>
                </a:highlight>
              </a:rPr>
              <a:t>Contact </a:t>
            </a:r>
            <a:r>
              <a:rPr lang="en-US" sz="1200" u="sng">
                <a:solidFill>
                  <a:srgbClr val="1155CC"/>
                </a:solidFill>
                <a:highlight>
                  <a:srgbClr val="FFFFFF"/>
                </a:highlight>
                <a:hlinkClick r:id="rId4">
                  <a:extLst>
                    <a:ext uri="{A12FA001-AC4F-418D-AE19-62706E023703}">
                      <ahyp:hlinkClr val="tx"/>
                    </a:ext>
                  </a:extLst>
                </a:hlinkClick>
              </a:rPr>
              <a:t>servicedesk@uni.edu</a:t>
            </a:r>
            <a:r>
              <a:rPr lang="en-US" sz="1200">
                <a:highlight>
                  <a:srgbClr val="FFFFFF"/>
                </a:highlight>
              </a:rPr>
              <a:t> or 273-5555 if you have any additional questions about requesting a Google Group.</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f1190be122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Student Involvement and Alumni Association</a:t>
            </a:r>
            <a:endParaRPr/>
          </a:p>
        </p:txBody>
      </p:sp>
      <p:sp>
        <p:nvSpPr>
          <p:cNvPr id="271" name="Google Shape;271;g2f1190be122_0_0"/>
          <p:cNvSpPr txBox="1"/>
          <p:nvPr>
            <p:ph idx="1" type="body"/>
          </p:nvPr>
        </p:nvSpPr>
        <p:spPr>
          <a:xfrm>
            <a:off x="776175" y="1329075"/>
            <a:ext cx="10515600" cy="536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200">
                <a:solidFill>
                  <a:srgbClr val="222222"/>
                </a:solidFill>
                <a:highlight>
                  <a:srgbClr val="FFFFFF"/>
                </a:highlight>
              </a:rPr>
              <a:t>The Office of Student Involvement and the Alumni Association are continuing to look for ways to support student organizations.  One way is for us to capture each student orgs membership so that we can code student engagement on campus. The memberships will show up in every student's </a:t>
            </a:r>
            <a:r>
              <a:rPr lang="en-US" sz="2200" u="sng">
                <a:solidFill>
                  <a:srgbClr val="1155CC"/>
                </a:solidFill>
                <a:highlight>
                  <a:srgbClr val="FFFFFF"/>
                </a:highlight>
                <a:hlinkClick r:id="rId3">
                  <a:extLst>
                    <a:ext uri="{A12FA001-AC4F-418D-AE19-62706E023703}">
                      <ahyp:hlinkClr val="tx"/>
                    </a:ext>
                  </a:extLst>
                </a:hlinkClick>
              </a:rPr>
              <a:t>Panther FYI</a:t>
            </a:r>
            <a:r>
              <a:rPr lang="en-US" sz="2200">
                <a:solidFill>
                  <a:srgbClr val="222222"/>
                </a:solidFill>
                <a:highlight>
                  <a:srgbClr val="FFFFFF"/>
                </a:highlight>
              </a:rPr>
              <a:t> out of the classroom resume. On the Alumni side they will be able to gather alumni rosters for current student orgs looking to build relationships with their alumni.  We will look to gather this information twice a year.  (March and October).</a:t>
            </a:r>
            <a:endParaRPr sz="2200">
              <a:solidFill>
                <a:srgbClr val="222222"/>
              </a:solidFill>
              <a:highlight>
                <a:srgbClr val="FFFFFF"/>
              </a:highlight>
            </a:endParaRPr>
          </a:p>
          <a:p>
            <a:pPr indent="-355600" lvl="0" marL="457200" rtl="0" algn="l">
              <a:spcBef>
                <a:spcPts val="1000"/>
              </a:spcBef>
              <a:spcAft>
                <a:spcPts val="0"/>
              </a:spcAft>
              <a:buClr>
                <a:srgbClr val="222222"/>
              </a:buClr>
              <a:buSzPts val="2000"/>
              <a:buChar char="●"/>
            </a:pPr>
            <a:r>
              <a:rPr lang="en-US" sz="2000">
                <a:solidFill>
                  <a:srgbClr val="222222"/>
                </a:solidFill>
                <a:highlight>
                  <a:srgbClr val="FFFFFF"/>
                </a:highlight>
              </a:rPr>
              <a:t>Please submit your roster in excel or google sheets</a:t>
            </a:r>
            <a:endParaRPr sz="2000">
              <a:solidFill>
                <a:srgbClr val="222222"/>
              </a:solidFill>
              <a:highlight>
                <a:srgbClr val="FFFFFF"/>
              </a:highlight>
            </a:endParaRPr>
          </a:p>
          <a:p>
            <a:pPr indent="-355600" lvl="0" marL="457200" rtl="0" algn="l">
              <a:spcBef>
                <a:spcPts val="0"/>
              </a:spcBef>
              <a:spcAft>
                <a:spcPts val="0"/>
              </a:spcAft>
              <a:buClr>
                <a:srgbClr val="222222"/>
              </a:buClr>
              <a:buSzPts val="2000"/>
              <a:buChar char="●"/>
            </a:pPr>
            <a:r>
              <a:rPr lang="en-US" sz="2000">
                <a:solidFill>
                  <a:srgbClr val="222222"/>
                </a:solidFill>
                <a:highlight>
                  <a:srgbClr val="FFFFFF"/>
                </a:highlight>
              </a:rPr>
              <a:t>We just need the following:</a:t>
            </a:r>
            <a:endParaRPr sz="2000">
              <a:solidFill>
                <a:srgbClr val="222222"/>
              </a:solidFill>
              <a:highlight>
                <a:srgbClr val="FFFFFF"/>
              </a:highlight>
            </a:endParaRPr>
          </a:p>
          <a:p>
            <a:pPr indent="-355600" lvl="1" marL="914400" rtl="0" algn="l">
              <a:spcBef>
                <a:spcPts val="0"/>
              </a:spcBef>
              <a:spcAft>
                <a:spcPts val="0"/>
              </a:spcAft>
              <a:buClr>
                <a:srgbClr val="222222"/>
              </a:buClr>
              <a:buSzPts val="2000"/>
              <a:buChar char="○"/>
            </a:pPr>
            <a:r>
              <a:rPr lang="en-US" sz="2000">
                <a:solidFill>
                  <a:srgbClr val="222222"/>
                </a:solidFill>
                <a:highlight>
                  <a:srgbClr val="FFFFFF"/>
                </a:highlight>
              </a:rPr>
              <a:t>First name</a:t>
            </a:r>
            <a:endParaRPr sz="2000">
              <a:solidFill>
                <a:srgbClr val="222222"/>
              </a:solidFill>
              <a:highlight>
                <a:srgbClr val="FFFFFF"/>
              </a:highlight>
            </a:endParaRPr>
          </a:p>
          <a:p>
            <a:pPr indent="-355600" lvl="1" marL="914400" rtl="0" algn="l">
              <a:spcBef>
                <a:spcPts val="0"/>
              </a:spcBef>
              <a:spcAft>
                <a:spcPts val="0"/>
              </a:spcAft>
              <a:buClr>
                <a:srgbClr val="222222"/>
              </a:buClr>
              <a:buSzPts val="2000"/>
              <a:buChar char="○"/>
            </a:pPr>
            <a:r>
              <a:rPr lang="en-US" sz="2000">
                <a:solidFill>
                  <a:srgbClr val="222222"/>
                </a:solidFill>
                <a:highlight>
                  <a:srgbClr val="FFFFFF"/>
                </a:highlight>
              </a:rPr>
              <a:t>Last name</a:t>
            </a:r>
            <a:endParaRPr sz="2000">
              <a:solidFill>
                <a:srgbClr val="222222"/>
              </a:solidFill>
              <a:highlight>
                <a:srgbClr val="FFFFFF"/>
              </a:highlight>
            </a:endParaRPr>
          </a:p>
          <a:p>
            <a:pPr indent="-355600" lvl="1" marL="914400" rtl="0" algn="l">
              <a:spcBef>
                <a:spcPts val="0"/>
              </a:spcBef>
              <a:spcAft>
                <a:spcPts val="0"/>
              </a:spcAft>
              <a:buClr>
                <a:srgbClr val="222222"/>
              </a:buClr>
              <a:buSzPts val="2000"/>
              <a:buChar char="○"/>
            </a:pPr>
            <a:r>
              <a:rPr lang="en-US" sz="2000">
                <a:solidFill>
                  <a:srgbClr val="222222"/>
                </a:solidFill>
                <a:highlight>
                  <a:srgbClr val="FFFFFF"/>
                </a:highlight>
              </a:rPr>
              <a:t>UNI email address</a:t>
            </a:r>
            <a:endParaRPr sz="2000">
              <a:solidFill>
                <a:srgbClr val="222222"/>
              </a:solidFill>
              <a:highlight>
                <a:srgbClr val="FFFFFF"/>
              </a:highlight>
            </a:endParaRPr>
          </a:p>
          <a:p>
            <a:pPr indent="-355600" lvl="1" marL="914400" rtl="0" algn="l">
              <a:spcBef>
                <a:spcPts val="0"/>
              </a:spcBef>
              <a:spcAft>
                <a:spcPts val="0"/>
              </a:spcAft>
              <a:buClr>
                <a:srgbClr val="222222"/>
              </a:buClr>
              <a:buSzPts val="2000"/>
              <a:buChar char="○"/>
            </a:pPr>
            <a:r>
              <a:rPr lang="en-US" sz="2000">
                <a:solidFill>
                  <a:srgbClr val="222222"/>
                </a:solidFill>
                <a:highlight>
                  <a:srgbClr val="FFFFFF"/>
                </a:highlight>
              </a:rPr>
              <a:t>Email this list to: </a:t>
            </a:r>
            <a:r>
              <a:rPr lang="en-US" sz="2000" u="sng">
                <a:solidFill>
                  <a:schemeClr val="hlink"/>
                </a:solidFill>
                <a:highlight>
                  <a:srgbClr val="FFFFFF"/>
                </a:highlight>
                <a:hlinkClick r:id="rId4"/>
              </a:rPr>
              <a:t>involvement@uni.edu</a:t>
            </a:r>
            <a:r>
              <a:rPr b="1" lang="en-US" sz="2000">
                <a:solidFill>
                  <a:srgbClr val="222222"/>
                </a:solidFill>
                <a:highlight>
                  <a:srgbClr val="FFFFFF"/>
                </a:highlight>
              </a:rPr>
              <a:t>.</a:t>
            </a:r>
            <a:endParaRPr b="1" sz="2000">
              <a:solidFill>
                <a:srgbClr val="222222"/>
              </a:solidFill>
              <a:highlight>
                <a:srgbClr val="FFFFFF"/>
              </a:highlight>
            </a:endParaRPr>
          </a:p>
          <a:p>
            <a:pPr indent="0" lvl="0" marL="0" rtl="0" algn="l">
              <a:spcBef>
                <a:spcPts val="1000"/>
              </a:spcBef>
              <a:spcAft>
                <a:spcPts val="0"/>
              </a:spcAft>
              <a:buNone/>
            </a:pPr>
            <a:r>
              <a:rPr b="1" lang="en-US" sz="1600">
                <a:solidFill>
                  <a:srgbClr val="222222"/>
                </a:solidFill>
                <a:highlight>
                  <a:srgbClr val="FFFFFF"/>
                </a:highlight>
              </a:rPr>
              <a:t>  	</a:t>
            </a:r>
            <a:r>
              <a:rPr b="1" lang="en-US" sz="2200" u="sng">
                <a:solidFill>
                  <a:srgbClr val="222222"/>
                </a:solidFill>
                <a:highlight>
                  <a:srgbClr val="FFFFFF"/>
                </a:highlight>
              </a:rPr>
              <a:t>*Deadline is Oct. 17th</a:t>
            </a:r>
            <a:endParaRPr sz="1900">
              <a:solidFill>
                <a:srgbClr val="222222"/>
              </a:solidFill>
              <a:highlight>
                <a:srgbClr val="FFFFFF"/>
              </a:highlight>
            </a:endParaRPr>
          </a:p>
          <a:p>
            <a:pPr indent="0" lvl="0" marL="0" rtl="0" algn="l">
              <a:spcBef>
                <a:spcPts val="1000"/>
              </a:spcBef>
              <a:spcAft>
                <a:spcPts val="0"/>
              </a:spcAft>
              <a:buClr>
                <a:schemeClr val="dk1"/>
              </a:buClr>
              <a:buSzPts val="1100"/>
              <a:buFont typeface="Arial"/>
              <a:buNone/>
            </a:pPr>
            <a:r>
              <a:rPr lang="en-US" sz="2000">
                <a:solidFill>
                  <a:srgbClr val="222222"/>
                </a:solidFill>
                <a:highlight>
                  <a:srgbClr val="FFFFFF"/>
                </a:highlight>
              </a:rPr>
              <a:t>Questions: contact Carlos Frazier at </a:t>
            </a:r>
            <a:r>
              <a:rPr lang="en-US" sz="2000" u="sng">
                <a:solidFill>
                  <a:schemeClr val="hlink"/>
                </a:solidFill>
                <a:highlight>
                  <a:srgbClr val="FFFFFF"/>
                </a:highlight>
                <a:hlinkClick r:id="rId5"/>
              </a:rPr>
              <a:t>carlos.frazier@uni.edu</a:t>
            </a:r>
            <a:endParaRPr sz="2000">
              <a:solidFill>
                <a:srgbClr val="1155CC"/>
              </a:solidFill>
              <a:highlight>
                <a:srgbClr val="FFFFFF"/>
              </a:highlight>
            </a:endParaRPr>
          </a:p>
          <a:p>
            <a:pPr indent="0" lvl="0" marL="0" rtl="0" algn="l">
              <a:spcBef>
                <a:spcPts val="1000"/>
              </a:spcBef>
              <a:spcAft>
                <a:spcPts val="0"/>
              </a:spcAft>
              <a:buNone/>
            </a:pPr>
            <a:r>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775c03daec_0_6"/>
          <p:cNvSpPr txBox="1"/>
          <p:nvPr>
            <p:ph type="title"/>
          </p:nvPr>
        </p:nvSpPr>
        <p:spPr>
          <a:xfrm>
            <a:off x="3762950" y="365125"/>
            <a:ext cx="4137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solidFill>
                  <a:srgbClr val="351C75"/>
                </a:solidFill>
              </a:rPr>
              <a:t>UNI Pawprint</a:t>
            </a:r>
            <a:endParaRPr b="1" i="0" sz="4400" u="none" cap="none" strike="noStrike">
              <a:solidFill>
                <a:srgbClr val="351C75"/>
              </a:solidFill>
              <a:latin typeface="Calibri"/>
              <a:ea typeface="Calibri"/>
              <a:cs typeface="Calibri"/>
              <a:sym typeface="Calibri"/>
            </a:endParaRPr>
          </a:p>
        </p:txBody>
      </p:sp>
      <p:sp>
        <p:nvSpPr>
          <p:cNvPr id="278" name="Google Shape;278;g2775c03daec_0_6"/>
          <p:cNvSpPr txBox="1"/>
          <p:nvPr>
            <p:ph idx="1" type="body"/>
          </p:nvPr>
        </p:nvSpPr>
        <p:spPr>
          <a:xfrm>
            <a:off x="838200" y="1498650"/>
            <a:ext cx="10695000" cy="389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4400"/>
              <a:t>What is </a:t>
            </a:r>
            <a:r>
              <a:rPr lang="en-US" sz="4400" u="sng">
                <a:solidFill>
                  <a:schemeClr val="hlink"/>
                </a:solidFill>
                <a:hlinkClick r:id="rId3"/>
              </a:rPr>
              <a:t>UNI PAWPRINT</a:t>
            </a:r>
            <a:endParaRPr sz="4400"/>
          </a:p>
          <a:p>
            <a:pPr indent="0" lvl="0" marL="0" rtl="0" algn="l">
              <a:lnSpc>
                <a:spcPct val="90000"/>
              </a:lnSpc>
              <a:spcBef>
                <a:spcPts val="400"/>
              </a:spcBef>
              <a:spcAft>
                <a:spcPts val="0"/>
              </a:spcAft>
              <a:buSzPts val="2800"/>
              <a:buNone/>
            </a:pPr>
            <a:r>
              <a:t/>
            </a:r>
            <a:endParaRPr sz="2700">
              <a:latin typeface="Rambla"/>
              <a:ea typeface="Rambla"/>
              <a:cs typeface="Rambla"/>
              <a:sym typeface="Rambla"/>
            </a:endParaRPr>
          </a:p>
          <a:p>
            <a:pPr indent="0" lvl="0" marL="457200" rtl="0" algn="l">
              <a:lnSpc>
                <a:spcPct val="90000"/>
              </a:lnSpc>
              <a:spcBef>
                <a:spcPts val="400"/>
              </a:spcBef>
              <a:spcAft>
                <a:spcPts val="0"/>
              </a:spcAft>
              <a:buSzPts val="2800"/>
              <a:buNone/>
            </a:pPr>
            <a:r>
              <a:rPr lang="en-US" sz="2700">
                <a:latin typeface="Rambla"/>
                <a:ea typeface="Rambla"/>
                <a:cs typeface="Rambla"/>
                <a:sym typeface="Rambla"/>
              </a:rPr>
              <a:t>Available through the Alumni and Foundation office</a:t>
            </a:r>
            <a:endParaRPr/>
          </a:p>
          <a:p>
            <a:pPr indent="0" lvl="0" marL="457200" rtl="0" algn="l">
              <a:lnSpc>
                <a:spcPct val="90000"/>
              </a:lnSpc>
              <a:spcBef>
                <a:spcPts val="400"/>
              </a:spcBef>
              <a:spcAft>
                <a:spcPts val="0"/>
              </a:spcAft>
              <a:buSzPts val="2800"/>
              <a:buNone/>
            </a:pPr>
            <a:r>
              <a:rPr lang="en-US" sz="2700">
                <a:latin typeface="Rambla"/>
                <a:ea typeface="Rambla"/>
                <a:cs typeface="Rambla"/>
                <a:sym typeface="Rambla"/>
              </a:rPr>
              <a:t>Contact person:</a:t>
            </a:r>
            <a:endParaRPr/>
          </a:p>
          <a:p>
            <a:pPr indent="0" lvl="0" marL="457200" rtl="0" algn="l">
              <a:lnSpc>
                <a:spcPct val="90000"/>
              </a:lnSpc>
              <a:spcBef>
                <a:spcPts val="400"/>
              </a:spcBef>
              <a:spcAft>
                <a:spcPts val="0"/>
              </a:spcAft>
              <a:buSzPts val="2800"/>
              <a:buNone/>
            </a:pPr>
            <a:r>
              <a:rPr lang="en-US" sz="2700" u="sng">
                <a:solidFill>
                  <a:schemeClr val="hlink"/>
                </a:solidFill>
                <a:latin typeface="Rambla"/>
                <a:ea typeface="Rambla"/>
                <a:cs typeface="Rambla"/>
                <a:sym typeface="Rambla"/>
                <a:hlinkClick r:id="rId4"/>
              </a:rPr>
              <a:t>Derick Stoulil</a:t>
            </a:r>
            <a:endParaRPr/>
          </a:p>
          <a:p>
            <a:pPr indent="0" lvl="0" marL="457200" rtl="0" algn="l">
              <a:lnSpc>
                <a:spcPct val="90000"/>
              </a:lnSpc>
              <a:spcBef>
                <a:spcPts val="400"/>
              </a:spcBef>
              <a:spcAft>
                <a:spcPts val="0"/>
              </a:spcAft>
              <a:buSzPts val="2800"/>
              <a:buNone/>
            </a:pPr>
            <a:r>
              <a:rPr lang="en-US" sz="2700">
                <a:latin typeface="Rambla"/>
                <a:ea typeface="Rambla"/>
                <a:cs typeface="Rambla"/>
                <a:sym typeface="Rambla"/>
              </a:rPr>
              <a:t>Associate Director, Annual Giving Programs</a:t>
            </a:r>
            <a:endParaRPr/>
          </a:p>
          <a:p>
            <a:pPr indent="0" lvl="0" marL="457200" rtl="0" algn="l">
              <a:lnSpc>
                <a:spcPct val="90000"/>
              </a:lnSpc>
              <a:spcBef>
                <a:spcPts val="400"/>
              </a:spcBef>
              <a:spcAft>
                <a:spcPts val="0"/>
              </a:spcAft>
              <a:buSzPts val="2800"/>
              <a:buNone/>
            </a:pPr>
            <a:r>
              <a:rPr lang="en-US" sz="2700">
                <a:latin typeface="Rambla"/>
                <a:ea typeface="Rambla"/>
                <a:cs typeface="Rambla"/>
                <a:sym typeface="Rambla"/>
              </a:rPr>
              <a:t>Phone: 273-6033</a:t>
            </a:r>
            <a:endParaRPr sz="3000"/>
          </a:p>
        </p:txBody>
      </p:sp>
      <p:pic>
        <p:nvPicPr>
          <p:cNvPr id="279" name="Google Shape;279;g2775c03daec_0_6"/>
          <p:cNvPicPr preferRelativeResize="0"/>
          <p:nvPr/>
        </p:nvPicPr>
        <p:blipFill rotWithShape="1">
          <a:blip r:embed="rId5">
            <a:alphaModFix/>
          </a:blip>
          <a:srcRect b="0" l="0" r="0" t="0"/>
          <a:stretch/>
        </p:blipFill>
        <p:spPr>
          <a:xfrm>
            <a:off x="4162938" y="4764425"/>
            <a:ext cx="3724275" cy="1790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eb495cc1e2_0_106"/>
          <p:cNvSpPr txBox="1"/>
          <p:nvPr>
            <p:ph type="title"/>
          </p:nvPr>
        </p:nvSpPr>
        <p:spPr>
          <a:xfrm>
            <a:off x="0" y="365125"/>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solidFill>
                  <a:srgbClr val="351C75"/>
                </a:solidFill>
              </a:rPr>
              <a:t>Student Care</a:t>
            </a:r>
            <a:endParaRPr b="1" i="0" sz="4400" u="none" cap="none" strike="noStrike">
              <a:solidFill>
                <a:srgbClr val="351C75"/>
              </a:solidFill>
              <a:latin typeface="Calibri"/>
              <a:ea typeface="Calibri"/>
              <a:cs typeface="Calibri"/>
              <a:sym typeface="Calibri"/>
            </a:endParaRPr>
          </a:p>
        </p:txBody>
      </p:sp>
      <p:sp>
        <p:nvSpPr>
          <p:cNvPr id="286" name="Google Shape;286;geb495cc1e2_0_106"/>
          <p:cNvSpPr txBox="1"/>
          <p:nvPr>
            <p:ph idx="1" type="body"/>
          </p:nvPr>
        </p:nvSpPr>
        <p:spPr>
          <a:xfrm>
            <a:off x="838200" y="1498650"/>
            <a:ext cx="10695000" cy="4994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Student Care serves as the centralized hub for the UNI campus community in providing coordinated care efforts to students experiencing a wide variety of challenges during their career. </a:t>
            </a:r>
            <a:endParaRPr/>
          </a:p>
          <a:p>
            <a:pPr indent="0" lvl="0" marL="0" rtl="0" algn="l">
              <a:lnSpc>
                <a:spcPct val="90000"/>
              </a:lnSpc>
              <a:spcBef>
                <a:spcPts val="0"/>
              </a:spcBef>
              <a:spcAft>
                <a:spcPts val="0"/>
              </a:spcAft>
              <a:buSzPts val="2800"/>
              <a:buNone/>
            </a:pPr>
            <a:r>
              <a:t/>
            </a:r>
            <a:endParaRPr/>
          </a:p>
          <a:p>
            <a:pPr indent="-228600" lvl="0" marL="228600" rtl="0" algn="l">
              <a:lnSpc>
                <a:spcPct val="90000"/>
              </a:lnSpc>
              <a:spcBef>
                <a:spcPts val="1000"/>
              </a:spcBef>
              <a:spcAft>
                <a:spcPts val="0"/>
              </a:spcAft>
              <a:buSzPts val="2800"/>
              <a:buChar char="•"/>
            </a:pPr>
            <a:r>
              <a:rPr lang="en-US"/>
              <a:t>As students and student leaders, we want to support you in your roles and your care for one another. However, we also recognize that you are a college student and you shouldn’t be solely responsible for your peers. If you have a friend who is struggling, please know we are here to help. </a:t>
            </a:r>
            <a:endParaRPr/>
          </a:p>
          <a:p>
            <a:pPr indent="-228600" lvl="0" marL="228600" rtl="0" algn="l">
              <a:lnSpc>
                <a:spcPct val="90000"/>
              </a:lnSpc>
              <a:spcBef>
                <a:spcPts val="1000"/>
              </a:spcBef>
              <a:spcAft>
                <a:spcPts val="0"/>
              </a:spcAft>
              <a:buSzPts val="2800"/>
              <a:buChar char="•"/>
            </a:pPr>
            <a:r>
              <a:rPr lang="en-US"/>
              <a:t>Connect a student to Care from the </a:t>
            </a:r>
            <a:r>
              <a:rPr lang="en-US" u="sng">
                <a:solidFill>
                  <a:schemeClr val="hlink"/>
                </a:solidFill>
                <a:hlinkClick r:id="rId3"/>
              </a:rPr>
              <a:t>Dean of Students website</a:t>
            </a:r>
            <a:r>
              <a:rPr lang="en-US"/>
              <a:t>.</a:t>
            </a:r>
            <a:endParaRPr/>
          </a:p>
        </p:txBody>
      </p:sp>
      <p:pic>
        <p:nvPicPr>
          <p:cNvPr id="287" name="Google Shape;287;geb495cc1e2_0_106"/>
          <p:cNvPicPr preferRelativeResize="0"/>
          <p:nvPr/>
        </p:nvPicPr>
        <p:blipFill rotWithShape="1">
          <a:blip r:embed="rId4">
            <a:alphaModFix/>
          </a:blip>
          <a:srcRect b="0" l="0" r="0" t="0"/>
          <a:stretch/>
        </p:blipFill>
        <p:spPr>
          <a:xfrm>
            <a:off x="2424100" y="5674448"/>
            <a:ext cx="9526478" cy="104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60197530d7_1_26"/>
          <p:cNvSpPr txBox="1"/>
          <p:nvPr>
            <p:ph type="title"/>
          </p:nvPr>
        </p:nvSpPr>
        <p:spPr>
          <a:xfrm>
            <a:off x="0" y="365125"/>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solidFill>
                  <a:srgbClr val="351C75"/>
                </a:solidFill>
              </a:rPr>
              <a:t>Student Accessibility Services</a:t>
            </a:r>
            <a:endParaRPr b="1" i="0" sz="4400" u="none" cap="none" strike="noStrike">
              <a:solidFill>
                <a:srgbClr val="351C75"/>
              </a:solidFill>
              <a:latin typeface="Calibri"/>
              <a:ea typeface="Calibri"/>
              <a:cs typeface="Calibri"/>
              <a:sym typeface="Calibri"/>
            </a:endParaRPr>
          </a:p>
        </p:txBody>
      </p:sp>
      <p:sp>
        <p:nvSpPr>
          <p:cNvPr id="294" name="Google Shape;294;g260197530d7_1_26"/>
          <p:cNvSpPr txBox="1"/>
          <p:nvPr>
            <p:ph idx="1" type="body"/>
          </p:nvPr>
        </p:nvSpPr>
        <p:spPr>
          <a:xfrm>
            <a:off x="654450" y="1278450"/>
            <a:ext cx="10883100" cy="5642400"/>
          </a:xfrm>
          <a:prstGeom prst="rect">
            <a:avLst/>
          </a:prstGeom>
          <a:noFill/>
          <a:ln>
            <a:noFill/>
          </a:ln>
        </p:spPr>
        <p:txBody>
          <a:bodyPr anchorCtr="0" anchor="t" bIns="45700" lIns="91425" spcFirstLastPara="1" rIns="91425" wrap="square" tIns="45700">
            <a:noAutofit/>
          </a:bodyPr>
          <a:lstStyle/>
          <a:p>
            <a:pPr indent="-196850" lvl="0" marL="228600" rtl="0" algn="l">
              <a:lnSpc>
                <a:spcPct val="90000"/>
              </a:lnSpc>
              <a:spcBef>
                <a:spcPts val="0"/>
              </a:spcBef>
              <a:spcAft>
                <a:spcPts val="0"/>
              </a:spcAft>
              <a:buSzPts val="2300"/>
              <a:buChar char="•"/>
            </a:pPr>
            <a:r>
              <a:rPr lang="en-US" sz="2300"/>
              <a:t>Student Accessibility Services works with individual students to determine appropriate accommodations for their Academic and Campus Experience as well as for University Housing &amp; Dining. </a:t>
            </a:r>
            <a:endParaRPr sz="2300"/>
          </a:p>
          <a:p>
            <a:pPr indent="0" lvl="0" marL="0" rtl="0" algn="l">
              <a:lnSpc>
                <a:spcPct val="90000"/>
              </a:lnSpc>
              <a:spcBef>
                <a:spcPts val="0"/>
              </a:spcBef>
              <a:spcAft>
                <a:spcPts val="0"/>
              </a:spcAft>
              <a:buSzPts val="2800"/>
              <a:buNone/>
            </a:pPr>
            <a:r>
              <a:t/>
            </a:r>
            <a:endParaRPr sz="2300"/>
          </a:p>
          <a:p>
            <a:pPr indent="-196850" lvl="0" marL="228600" rtl="0" algn="l">
              <a:lnSpc>
                <a:spcPct val="90000"/>
              </a:lnSpc>
              <a:spcBef>
                <a:spcPts val="1000"/>
              </a:spcBef>
              <a:spcAft>
                <a:spcPts val="0"/>
              </a:spcAft>
              <a:buSzPts val="2300"/>
              <a:buChar char="•"/>
            </a:pPr>
            <a:r>
              <a:rPr lang="en-US" sz="2300"/>
              <a:t>To support individuals with disabilities, please include the following statement in advertisements for programs or activities you are hosting:</a:t>
            </a:r>
            <a:endParaRPr sz="2300"/>
          </a:p>
          <a:p>
            <a:pPr indent="-374650" lvl="1" marL="914400" rtl="0" algn="l">
              <a:lnSpc>
                <a:spcPct val="90000"/>
              </a:lnSpc>
              <a:spcBef>
                <a:spcPts val="1000"/>
              </a:spcBef>
              <a:spcAft>
                <a:spcPts val="0"/>
              </a:spcAft>
              <a:buSzPts val="2300"/>
              <a:buChar char="•"/>
            </a:pPr>
            <a:r>
              <a:rPr lang="en-US" sz="2300"/>
              <a:t>If you need a reasonable accommodation to participate in this program/event/activity, please contact (sponsoring organization) at (email) prior to the event.</a:t>
            </a:r>
            <a:endParaRPr sz="2300"/>
          </a:p>
          <a:p>
            <a:pPr indent="-374650" lvl="1" marL="914400" rtl="0" algn="l">
              <a:lnSpc>
                <a:spcPct val="90000"/>
              </a:lnSpc>
              <a:spcBef>
                <a:spcPts val="1000"/>
              </a:spcBef>
              <a:spcAft>
                <a:spcPts val="0"/>
              </a:spcAft>
              <a:buSzPts val="2300"/>
              <a:buChar char="•"/>
            </a:pPr>
            <a:r>
              <a:rPr lang="en-US" sz="2300"/>
              <a:t>If you have questions about the accommodation a student requests please work with the Student Involvement team and/or Student Accessibility Services.</a:t>
            </a:r>
            <a:endParaRPr sz="2300"/>
          </a:p>
          <a:p>
            <a:pPr indent="-438150" lvl="1" marL="914400" rtl="0" algn="l">
              <a:lnSpc>
                <a:spcPct val="90000"/>
              </a:lnSpc>
              <a:spcBef>
                <a:spcPts val="1000"/>
              </a:spcBef>
              <a:spcAft>
                <a:spcPts val="0"/>
              </a:spcAft>
              <a:buSzPts val="3300"/>
              <a:buChar char="•"/>
            </a:pPr>
            <a:r>
              <a:rPr lang="en-US" sz="2300">
                <a:solidFill>
                  <a:srgbClr val="2E1A47"/>
                </a:solidFill>
              </a:rPr>
              <a:t>Sample of Accessibility Statement: Individuals with disabilities are encouraged to attend all UNI-sponsored events. If you are a person with a disability who requires a reasonable accommodation in order to participate in this program, please contact CAB at </a:t>
            </a:r>
            <a:r>
              <a:rPr b="1" lang="en-US" sz="2300">
                <a:solidFill>
                  <a:srgbClr val="1155CC"/>
                </a:solidFill>
              </a:rPr>
              <a:t>unicab@uni.edu</a:t>
            </a:r>
            <a:r>
              <a:rPr lang="en-US" sz="2300">
                <a:solidFill>
                  <a:srgbClr val="2E1A47"/>
                </a:solidFill>
              </a:rPr>
              <a:t> at least one week prior to the event.</a:t>
            </a:r>
            <a:endParaRPr sz="3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60197530d7_1_19"/>
          <p:cNvSpPr txBox="1"/>
          <p:nvPr>
            <p:ph type="title"/>
          </p:nvPr>
        </p:nvSpPr>
        <p:spPr>
          <a:xfrm>
            <a:off x="0" y="365125"/>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solidFill>
                  <a:srgbClr val="351C75"/>
                </a:solidFill>
              </a:rPr>
              <a:t>Student Conduct Code</a:t>
            </a:r>
            <a:endParaRPr b="1" i="0" sz="4400" u="none" cap="none" strike="noStrike">
              <a:solidFill>
                <a:srgbClr val="351C75"/>
              </a:solidFill>
              <a:latin typeface="Calibri"/>
              <a:ea typeface="Calibri"/>
              <a:cs typeface="Calibri"/>
              <a:sym typeface="Calibri"/>
            </a:endParaRPr>
          </a:p>
        </p:txBody>
      </p:sp>
      <p:sp>
        <p:nvSpPr>
          <p:cNvPr id="301" name="Google Shape;301;g260197530d7_1_19"/>
          <p:cNvSpPr txBox="1"/>
          <p:nvPr>
            <p:ph idx="1" type="body"/>
          </p:nvPr>
        </p:nvSpPr>
        <p:spPr>
          <a:xfrm>
            <a:off x="838200" y="1498650"/>
            <a:ext cx="10695000" cy="4994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Student organizations can also be held responsible through the </a:t>
            </a:r>
            <a:r>
              <a:rPr lang="en-US" u="sng">
                <a:solidFill>
                  <a:schemeClr val="hlink"/>
                </a:solidFill>
                <a:hlinkClick r:id="rId3"/>
              </a:rPr>
              <a:t>Student Conduct Code</a:t>
            </a:r>
            <a:r>
              <a:rPr lang="en-US"/>
              <a:t>, for behaviors on or off campus. </a:t>
            </a:r>
            <a:endParaRPr/>
          </a:p>
          <a:p>
            <a:pPr indent="0" lvl="0" marL="0" rtl="0" algn="l">
              <a:lnSpc>
                <a:spcPct val="90000"/>
              </a:lnSpc>
              <a:spcBef>
                <a:spcPts val="0"/>
              </a:spcBef>
              <a:spcAft>
                <a:spcPts val="0"/>
              </a:spcAft>
              <a:buSzPts val="2800"/>
              <a:buNone/>
            </a:pPr>
            <a:r>
              <a:t/>
            </a:r>
            <a:endParaRPr/>
          </a:p>
          <a:p>
            <a:pPr indent="-228600" lvl="0" marL="228600" rtl="0" algn="l">
              <a:lnSpc>
                <a:spcPct val="90000"/>
              </a:lnSpc>
              <a:spcBef>
                <a:spcPts val="0"/>
              </a:spcBef>
              <a:spcAft>
                <a:spcPts val="0"/>
              </a:spcAft>
              <a:buSzPts val="2800"/>
              <a:buChar char="•"/>
            </a:pPr>
            <a:r>
              <a:rPr lang="en-US"/>
              <a:t>If your organization allegedly violates the Student Conduct Code, </a:t>
            </a:r>
            <a:endParaRPr/>
          </a:p>
          <a:p>
            <a:pPr indent="-406400" lvl="1" marL="914400" rtl="0" algn="l">
              <a:lnSpc>
                <a:spcPct val="90000"/>
              </a:lnSpc>
              <a:spcBef>
                <a:spcPts val="0"/>
              </a:spcBef>
              <a:spcAft>
                <a:spcPts val="0"/>
              </a:spcAft>
              <a:buSzPts val="2800"/>
              <a:buChar char="•"/>
            </a:pPr>
            <a:r>
              <a:rPr lang="en-US" sz="2800"/>
              <a:t>We will communicate with your organizations president. </a:t>
            </a:r>
            <a:endParaRPr sz="2800"/>
          </a:p>
          <a:p>
            <a:pPr indent="-406400" lvl="1" marL="914400" rtl="0" algn="l">
              <a:lnSpc>
                <a:spcPct val="90000"/>
              </a:lnSpc>
              <a:spcBef>
                <a:spcPts val="0"/>
              </a:spcBef>
              <a:spcAft>
                <a:spcPts val="0"/>
              </a:spcAft>
              <a:buSzPts val="2800"/>
              <a:buChar char="•"/>
            </a:pPr>
            <a:r>
              <a:rPr lang="en-US" sz="2800"/>
              <a:t>We communicate via UNI email. </a:t>
            </a:r>
            <a:endParaRPr sz="2800"/>
          </a:p>
          <a:p>
            <a:pPr indent="-406400" lvl="1" marL="914400" rtl="0" algn="l">
              <a:lnSpc>
                <a:spcPct val="90000"/>
              </a:lnSpc>
              <a:spcBef>
                <a:spcPts val="0"/>
              </a:spcBef>
              <a:spcAft>
                <a:spcPts val="0"/>
              </a:spcAft>
              <a:buSzPts val="2800"/>
              <a:buChar char="•"/>
            </a:pPr>
            <a:r>
              <a:rPr lang="en-US" sz="2800"/>
              <a:t>You can have an advisor in the student conduct process.</a:t>
            </a:r>
            <a:endParaRPr sz="2800"/>
          </a:p>
          <a:p>
            <a:pPr indent="0" lvl="0" marL="0" rtl="0" algn="l">
              <a:lnSpc>
                <a:spcPct val="90000"/>
              </a:lnSpc>
              <a:spcBef>
                <a:spcPts val="0"/>
              </a:spcBef>
              <a:spcAft>
                <a:spcPts val="0"/>
              </a:spcAft>
              <a:buSzPts val="2800"/>
              <a:buNone/>
            </a:pPr>
            <a:r>
              <a:t/>
            </a:r>
            <a:endParaRPr sz="3200"/>
          </a:p>
          <a:p>
            <a:pPr indent="-228600" lvl="0" marL="228600" rtl="0" algn="l">
              <a:lnSpc>
                <a:spcPct val="90000"/>
              </a:lnSpc>
              <a:spcBef>
                <a:spcPts val="1000"/>
              </a:spcBef>
              <a:spcAft>
                <a:spcPts val="0"/>
              </a:spcAft>
              <a:buSzPts val="2800"/>
              <a:buChar char="•"/>
            </a:pPr>
            <a:r>
              <a:rPr lang="en-US"/>
              <a:t>Remind your members that they not only represent themselves but they also represent the organizations that they are a member of.</a:t>
            </a:r>
            <a:endParaRPr sz="3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60197530d7_1_6"/>
          <p:cNvSpPr txBox="1"/>
          <p:nvPr>
            <p:ph type="title"/>
          </p:nvPr>
        </p:nvSpPr>
        <p:spPr>
          <a:xfrm>
            <a:off x="0" y="365125"/>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solidFill>
                  <a:srgbClr val="351C75"/>
                </a:solidFill>
              </a:rPr>
              <a:t>Student Conduct Code</a:t>
            </a:r>
            <a:endParaRPr b="1" i="0" sz="4400" u="none" cap="none" strike="noStrike">
              <a:solidFill>
                <a:srgbClr val="351C75"/>
              </a:solidFill>
              <a:latin typeface="Calibri"/>
              <a:ea typeface="Calibri"/>
              <a:cs typeface="Calibri"/>
              <a:sym typeface="Calibri"/>
            </a:endParaRPr>
          </a:p>
        </p:txBody>
      </p:sp>
      <p:sp>
        <p:nvSpPr>
          <p:cNvPr id="308" name="Google Shape;308;g260197530d7_1_6"/>
          <p:cNvSpPr txBox="1"/>
          <p:nvPr>
            <p:ph idx="1" type="body"/>
          </p:nvPr>
        </p:nvSpPr>
        <p:spPr>
          <a:xfrm>
            <a:off x="838200" y="1498650"/>
            <a:ext cx="10695000" cy="4994700"/>
          </a:xfrm>
          <a:prstGeom prst="rect">
            <a:avLst/>
          </a:prstGeom>
          <a:noFill/>
          <a:ln>
            <a:noFill/>
          </a:ln>
        </p:spPr>
        <p:txBody>
          <a:bodyPr anchorCtr="0" anchor="t" bIns="45700" lIns="91425" spcFirstLastPara="1" rIns="91425" wrap="square" tIns="45700">
            <a:noAutofit/>
          </a:bodyPr>
          <a:lstStyle/>
          <a:p>
            <a:pPr indent="-203200" lvl="0" marL="228600" rtl="0" algn="l">
              <a:lnSpc>
                <a:spcPct val="90000"/>
              </a:lnSpc>
              <a:spcBef>
                <a:spcPts val="1000"/>
              </a:spcBef>
              <a:spcAft>
                <a:spcPts val="0"/>
              </a:spcAft>
              <a:buSzPts val="2400"/>
              <a:buChar char="•"/>
            </a:pPr>
            <a:r>
              <a:rPr lang="en-US" sz="2400"/>
              <a:t>The following factors will be considered when determining if the alleged policy violation was committed by a student organization or by individual(s):</a:t>
            </a:r>
            <a:endParaRPr sz="2400"/>
          </a:p>
          <a:p>
            <a:pPr indent="-381000" lvl="1" marL="914400" rtl="0" algn="l">
              <a:lnSpc>
                <a:spcPct val="90000"/>
              </a:lnSpc>
              <a:spcBef>
                <a:spcPts val="1000"/>
              </a:spcBef>
              <a:spcAft>
                <a:spcPts val="0"/>
              </a:spcAft>
              <a:buSzPts val="2400"/>
              <a:buChar char="•"/>
            </a:pPr>
            <a:r>
              <a:rPr lang="en-US"/>
              <a:t>How many of the members of the student organization were involved in the incident? </a:t>
            </a:r>
            <a:endParaRPr/>
          </a:p>
          <a:p>
            <a:pPr indent="-381000" lvl="1" marL="914400" rtl="0" algn="l">
              <a:lnSpc>
                <a:spcPct val="90000"/>
              </a:lnSpc>
              <a:spcBef>
                <a:spcPts val="1000"/>
              </a:spcBef>
              <a:spcAft>
                <a:spcPts val="0"/>
              </a:spcAft>
              <a:buSzPts val="2400"/>
              <a:buChar char="•"/>
            </a:pPr>
            <a:r>
              <a:rPr lang="en-US"/>
              <a:t>Did the incident occur in relation to an event sponsored by the organization? </a:t>
            </a:r>
            <a:endParaRPr/>
          </a:p>
          <a:p>
            <a:pPr indent="-381000" lvl="1" marL="914400" rtl="0" algn="l">
              <a:lnSpc>
                <a:spcPct val="90000"/>
              </a:lnSpc>
              <a:spcBef>
                <a:spcPts val="1000"/>
              </a:spcBef>
              <a:spcAft>
                <a:spcPts val="0"/>
              </a:spcAft>
              <a:buSzPts val="2400"/>
              <a:buChar char="•"/>
            </a:pPr>
            <a:r>
              <a:rPr lang="en-US"/>
              <a:t>Did a member(s) of the organization violate university policy(ies) at an event sponsored by the organization or in the course of the organization’s affairs, and fail to exercise reasonable preventable measures? </a:t>
            </a:r>
            <a:endParaRPr/>
          </a:p>
          <a:p>
            <a:pPr indent="-381000" lvl="1" marL="914400" rtl="0" algn="l">
              <a:lnSpc>
                <a:spcPct val="90000"/>
              </a:lnSpc>
              <a:spcBef>
                <a:spcPts val="1000"/>
              </a:spcBef>
              <a:spcAft>
                <a:spcPts val="0"/>
              </a:spcAft>
              <a:buSzPts val="2400"/>
              <a:buChar char="•"/>
            </a:pPr>
            <a:r>
              <a:rPr lang="en-US"/>
              <a:t>Did the organization’s leadership have knowledge that the event was going to occur?</a:t>
            </a:r>
            <a:endParaRPr/>
          </a:p>
          <a:p>
            <a:pPr indent="-381000" lvl="1" marL="914400" rtl="0" algn="l">
              <a:lnSpc>
                <a:spcPct val="90000"/>
              </a:lnSpc>
              <a:spcBef>
                <a:spcPts val="1000"/>
              </a:spcBef>
              <a:spcAft>
                <a:spcPts val="0"/>
              </a:spcAft>
              <a:buSzPts val="2400"/>
              <a:buChar char="•"/>
            </a:pPr>
            <a:r>
              <a:rPr lang="en-US"/>
              <a:t>What was the nature of the incident?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60197530d7_1_13"/>
          <p:cNvSpPr txBox="1"/>
          <p:nvPr>
            <p:ph type="title"/>
          </p:nvPr>
        </p:nvSpPr>
        <p:spPr>
          <a:xfrm>
            <a:off x="0" y="365125"/>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solidFill>
                  <a:srgbClr val="351C75"/>
                </a:solidFill>
              </a:rPr>
              <a:t>Student Conduct Code</a:t>
            </a:r>
            <a:endParaRPr b="1" i="0" sz="4400" u="none" cap="none" strike="noStrike">
              <a:solidFill>
                <a:srgbClr val="351C75"/>
              </a:solidFill>
              <a:latin typeface="Calibri"/>
              <a:ea typeface="Calibri"/>
              <a:cs typeface="Calibri"/>
              <a:sym typeface="Calibri"/>
            </a:endParaRPr>
          </a:p>
        </p:txBody>
      </p:sp>
      <p:sp>
        <p:nvSpPr>
          <p:cNvPr id="315" name="Google Shape;315;g260197530d7_1_13"/>
          <p:cNvSpPr txBox="1"/>
          <p:nvPr>
            <p:ph idx="1" type="body"/>
          </p:nvPr>
        </p:nvSpPr>
        <p:spPr>
          <a:xfrm>
            <a:off x="838200" y="1498650"/>
            <a:ext cx="10695000" cy="499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3000"/>
              <a:t>Case Study: </a:t>
            </a:r>
            <a:endParaRPr sz="3000"/>
          </a:p>
          <a:p>
            <a:pPr indent="0" lvl="0" marL="0" rtl="0" algn="l">
              <a:lnSpc>
                <a:spcPct val="90000"/>
              </a:lnSpc>
              <a:spcBef>
                <a:spcPts val="1000"/>
              </a:spcBef>
              <a:spcAft>
                <a:spcPts val="0"/>
              </a:spcAft>
              <a:buSzPts val="2800"/>
              <a:buNone/>
            </a:pPr>
            <a:r>
              <a:rPr lang="en-US" sz="3000"/>
              <a:t>On Friday afternoon you receive a message in the Taylor Swift Fan Club (TSFC) group chat about a party tonight. The message reads, “Pull out your sparkly boots and grab your friendship bracelets to swap, we’re hosting a party tonight. Location: Alli &amp; Lindsay’s House (TSFC Headquarters), $10.00 pitch in for drinks required, members only.”</a:t>
            </a:r>
            <a:endParaRPr sz="3000"/>
          </a:p>
          <a:p>
            <a:pPr indent="0" lvl="0" marL="0" rtl="0" algn="l">
              <a:lnSpc>
                <a:spcPct val="90000"/>
              </a:lnSpc>
              <a:spcBef>
                <a:spcPts val="1000"/>
              </a:spcBef>
              <a:spcAft>
                <a:spcPts val="0"/>
              </a:spcAft>
              <a:buSzPts val="2800"/>
              <a:buNone/>
            </a:pPr>
            <a:r>
              <a:t/>
            </a:r>
            <a:endParaRPr sz="3000"/>
          </a:p>
          <a:p>
            <a:pPr indent="0" lvl="0" marL="0" rtl="0" algn="l">
              <a:lnSpc>
                <a:spcPct val="90000"/>
              </a:lnSpc>
              <a:spcBef>
                <a:spcPts val="1000"/>
              </a:spcBef>
              <a:spcAft>
                <a:spcPts val="0"/>
              </a:spcAft>
              <a:buSzPts val="2800"/>
              <a:buNone/>
            </a:pPr>
            <a:r>
              <a:rPr lang="en-US" sz="3000"/>
              <a:t>What might be concerning about this message? </a:t>
            </a:r>
            <a:endParaRPr sz="3000"/>
          </a:p>
          <a:p>
            <a:pPr indent="0" lvl="0" marL="0" rtl="0" algn="l">
              <a:lnSpc>
                <a:spcPct val="90000"/>
              </a:lnSpc>
              <a:spcBef>
                <a:spcPts val="1000"/>
              </a:spcBef>
              <a:spcAft>
                <a:spcPts val="0"/>
              </a:spcAft>
              <a:buSzPts val="2800"/>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8393213820_0_1"/>
          <p:cNvSpPr txBox="1"/>
          <p:nvPr>
            <p:ph type="title"/>
          </p:nvPr>
        </p:nvSpPr>
        <p:spPr>
          <a:xfrm>
            <a:off x="0" y="524600"/>
            <a:ext cx="12192000" cy="160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solidFill>
                  <a:srgbClr val="351C75"/>
                </a:solidFill>
              </a:rPr>
              <a:t>Family Weekend</a:t>
            </a:r>
            <a:endParaRPr b="1" i="0" sz="4400" u="none" cap="none" strike="noStrike">
              <a:solidFill>
                <a:srgbClr val="351C75"/>
              </a:solidFill>
              <a:latin typeface="Calibri"/>
              <a:ea typeface="Calibri"/>
              <a:cs typeface="Calibri"/>
              <a:sym typeface="Calibri"/>
            </a:endParaRPr>
          </a:p>
        </p:txBody>
      </p:sp>
      <p:sp>
        <p:nvSpPr>
          <p:cNvPr id="322" name="Google Shape;322;g28393213820_0_1"/>
          <p:cNvSpPr txBox="1"/>
          <p:nvPr>
            <p:ph idx="1" type="body"/>
          </p:nvPr>
        </p:nvSpPr>
        <p:spPr>
          <a:xfrm>
            <a:off x="212650" y="2241625"/>
            <a:ext cx="5192100" cy="3326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u="sng">
                <a:solidFill>
                  <a:schemeClr val="hlink"/>
                </a:solidFill>
                <a:hlinkClick r:id="rId3"/>
              </a:rPr>
              <a:t>Family Weekend</a:t>
            </a:r>
            <a:r>
              <a:rPr b="1" lang="en-US"/>
              <a:t> </a:t>
            </a:r>
            <a:r>
              <a:rPr b="1" lang="en-US" sz="2400"/>
              <a:t>(September 12-14)</a:t>
            </a:r>
            <a:endParaRPr b="1" sz="2400"/>
          </a:p>
          <a:p>
            <a:pPr indent="-368300" lvl="0" marL="457200" rtl="0" algn="l">
              <a:spcBef>
                <a:spcPts val="1000"/>
              </a:spcBef>
              <a:spcAft>
                <a:spcPts val="0"/>
              </a:spcAft>
              <a:buSzPts val="2200"/>
              <a:buChar char="•"/>
            </a:pPr>
            <a:r>
              <a:rPr lang="en-US" sz="2200"/>
              <a:t>Nominate your Family to be named a </a:t>
            </a:r>
            <a:r>
              <a:rPr b="1" lang="en-US" sz="2200"/>
              <a:t>Forever Family</a:t>
            </a:r>
            <a:endParaRPr b="1" sz="2200"/>
          </a:p>
          <a:p>
            <a:pPr indent="-368300" lvl="0" marL="457200" rtl="0" algn="l">
              <a:spcBef>
                <a:spcPts val="1000"/>
              </a:spcBef>
              <a:spcAft>
                <a:spcPts val="0"/>
              </a:spcAft>
              <a:buSzPts val="2200"/>
              <a:buChar char="•"/>
            </a:pPr>
            <a:r>
              <a:rPr lang="en-US" sz="2200"/>
              <a:t>Don’t forget to invite your parents, siblings, grandparents, friends - whoever you want to come spent the weekend with you. </a:t>
            </a:r>
            <a:endParaRPr sz="3000"/>
          </a:p>
        </p:txBody>
      </p:sp>
      <p:pic>
        <p:nvPicPr>
          <p:cNvPr id="323" name="Google Shape;323;g28393213820_0_1"/>
          <p:cNvPicPr preferRelativeResize="0"/>
          <p:nvPr/>
        </p:nvPicPr>
        <p:blipFill>
          <a:blip r:embed="rId4">
            <a:alphaModFix/>
          </a:blip>
          <a:stretch>
            <a:fillRect/>
          </a:stretch>
        </p:blipFill>
        <p:spPr>
          <a:xfrm>
            <a:off x="5458025" y="2241675"/>
            <a:ext cx="6335226" cy="332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B116F"/>
              </a:buClr>
              <a:buSzPts val="4400"/>
              <a:buFont typeface="Calibri"/>
              <a:buNone/>
            </a:pPr>
            <a:r>
              <a:rPr b="1" i="0" lang="en-US" sz="4400" u="none" cap="none" strike="noStrike">
                <a:solidFill>
                  <a:srgbClr val="4B116F"/>
                </a:solidFill>
                <a:latin typeface="Calibri"/>
                <a:ea typeface="Calibri"/>
                <a:cs typeface="Calibri"/>
                <a:sym typeface="Calibri"/>
              </a:rPr>
              <a:t>Event Services Staff</a:t>
            </a:r>
            <a:endParaRPr b="1" i="0" sz="4400" u="none" cap="none" strike="noStrike">
              <a:solidFill>
                <a:srgbClr val="4B116F"/>
              </a:solidFill>
              <a:latin typeface="Calibri"/>
              <a:ea typeface="Calibri"/>
              <a:cs typeface="Calibri"/>
              <a:sym typeface="Calibri"/>
            </a:endParaRPr>
          </a:p>
        </p:txBody>
      </p:sp>
      <p:sp>
        <p:nvSpPr>
          <p:cNvPr id="175" name="Google Shape;175;p2"/>
          <p:cNvSpPr txBox="1"/>
          <p:nvPr>
            <p:ph idx="1" type="body"/>
          </p:nvPr>
        </p:nvSpPr>
        <p:spPr>
          <a:xfrm>
            <a:off x="2993475" y="2009075"/>
            <a:ext cx="10515600" cy="4438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2800"/>
              <a:buNone/>
            </a:pPr>
            <a:r>
              <a:rPr b="0" i="0" lang="en-US" sz="2400" u="none" cap="none" strike="noStrike">
                <a:solidFill>
                  <a:schemeClr val="dk1"/>
                </a:solidFill>
                <a:latin typeface="Calibri"/>
                <a:ea typeface="Calibri"/>
                <a:cs typeface="Calibri"/>
                <a:sym typeface="Calibri"/>
              </a:rPr>
              <a:t>Mike Bobeldyk, Director </a:t>
            </a:r>
            <a:endParaRPr sz="2400"/>
          </a:p>
          <a:p>
            <a:pPr indent="-177800" lvl="1" marL="685800" marR="0" rtl="0" algn="l">
              <a:lnSpc>
                <a:spcPct val="90000"/>
              </a:lnSpc>
              <a:spcBef>
                <a:spcPts val="500"/>
              </a:spcBef>
              <a:spcAft>
                <a:spcPts val="0"/>
              </a:spcAft>
              <a:buClr>
                <a:schemeClr val="dk1"/>
              </a:buClr>
              <a:buSzPts val="2400"/>
              <a:buFont typeface="Arial"/>
              <a:buChar char="•"/>
            </a:pPr>
            <a:r>
              <a:rPr lang="en-US"/>
              <a:t>Primary Contact for Events in the Maucker Union</a:t>
            </a:r>
            <a:endParaRPr b="0" i="0" u="none" cap="none" strike="noStrike">
              <a:solidFill>
                <a:schemeClr val="dk1"/>
              </a:solidFill>
              <a:latin typeface="Calibri"/>
              <a:ea typeface="Calibri"/>
              <a:cs typeface="Calibri"/>
              <a:sym typeface="Calibri"/>
            </a:endParaRPr>
          </a:p>
          <a:p>
            <a:pPr indent="-177800" lvl="1" marL="685800" marR="0" rtl="0" algn="l">
              <a:lnSpc>
                <a:spcPct val="90000"/>
              </a:lnSpc>
              <a:spcBef>
                <a:spcPts val="500"/>
              </a:spcBef>
              <a:spcAft>
                <a:spcPts val="0"/>
              </a:spcAft>
              <a:buSzPts val="2400"/>
              <a:buChar char="•"/>
            </a:pPr>
            <a:r>
              <a:rPr lang="en-US"/>
              <a:t>Secondary Contact for Outdoor Events</a:t>
            </a:r>
            <a:endParaRPr/>
          </a:p>
          <a:p>
            <a:pPr indent="-177800" lvl="1" marL="685800" marR="0" rtl="0" algn="l">
              <a:lnSpc>
                <a:spcPct val="90000"/>
              </a:lnSpc>
              <a:spcBef>
                <a:spcPts val="500"/>
              </a:spcBef>
              <a:spcAft>
                <a:spcPts val="0"/>
              </a:spcAft>
              <a:buSzPts val="2400"/>
              <a:buChar char="•"/>
            </a:pPr>
            <a:r>
              <a:rPr lang="en-US"/>
              <a:t>Northern Iowa Student Government</a:t>
            </a:r>
            <a:endParaRPr/>
          </a:p>
          <a:p>
            <a:pPr indent="0" lvl="0" marL="685800" marR="0" rtl="0" algn="l">
              <a:lnSpc>
                <a:spcPct val="90000"/>
              </a:lnSpc>
              <a:spcBef>
                <a:spcPts val="500"/>
              </a:spcBef>
              <a:spcAft>
                <a:spcPts val="0"/>
              </a:spcAft>
              <a:buSzPts val="2800"/>
              <a:buNone/>
            </a:pPr>
            <a:r>
              <a:t/>
            </a:r>
            <a:endParaRPr/>
          </a:p>
          <a:p>
            <a:pPr indent="0" lvl="0" marL="0" marR="0" rtl="0" algn="l">
              <a:lnSpc>
                <a:spcPct val="90000"/>
              </a:lnSpc>
              <a:spcBef>
                <a:spcPts val="500"/>
              </a:spcBef>
              <a:spcAft>
                <a:spcPts val="0"/>
              </a:spcAft>
              <a:buSzPts val="2800"/>
              <a:buNone/>
            </a:pPr>
            <a:r>
              <a:t/>
            </a:r>
            <a:endParaRPr/>
          </a:p>
          <a:p>
            <a:pPr indent="0" lvl="0" marL="0" marR="0" rtl="0" algn="l">
              <a:lnSpc>
                <a:spcPct val="90000"/>
              </a:lnSpc>
              <a:spcBef>
                <a:spcPts val="1000"/>
              </a:spcBef>
              <a:spcAft>
                <a:spcPts val="0"/>
              </a:spcAft>
              <a:buSzPts val="2800"/>
              <a:buNone/>
            </a:pPr>
            <a:r>
              <a:rPr b="0" i="0" lang="en-US" sz="2400" u="none" cap="none" strike="noStrike">
                <a:solidFill>
                  <a:schemeClr val="dk1"/>
                </a:solidFill>
                <a:latin typeface="Calibri"/>
                <a:ea typeface="Calibri"/>
                <a:cs typeface="Calibri"/>
                <a:sym typeface="Calibri"/>
              </a:rPr>
              <a:t>Bryan Beardsley, Business and Operations Manager</a:t>
            </a:r>
            <a:endParaRPr sz="2400"/>
          </a:p>
          <a:p>
            <a:pPr indent="-177800" lvl="1" marL="685800" marR="0" rtl="0" algn="l">
              <a:lnSpc>
                <a:spcPct val="90000"/>
              </a:lnSpc>
              <a:spcBef>
                <a:spcPts val="500"/>
              </a:spcBef>
              <a:spcAft>
                <a:spcPts val="0"/>
              </a:spcAft>
              <a:buClr>
                <a:schemeClr val="dk1"/>
              </a:buClr>
              <a:buSzPts val="2400"/>
              <a:buFont typeface="Arial"/>
              <a:buChar char="•"/>
            </a:pPr>
            <a:r>
              <a:rPr lang="en-US"/>
              <a:t>Primary Contact for Outdoor Events &amp; Lang Hall Events</a:t>
            </a:r>
            <a:endParaRPr/>
          </a:p>
          <a:p>
            <a:pPr indent="-177800" lvl="1" marL="685800" marR="0" rtl="0" algn="l">
              <a:lnSpc>
                <a:spcPct val="90000"/>
              </a:lnSpc>
              <a:spcBef>
                <a:spcPts val="500"/>
              </a:spcBef>
              <a:spcAft>
                <a:spcPts val="0"/>
              </a:spcAft>
              <a:buSzPts val="2400"/>
              <a:buChar char="•"/>
            </a:pPr>
            <a:r>
              <a:rPr lang="en-US"/>
              <a:t>Secondary Contact for Events in Maucker Union</a:t>
            </a:r>
            <a:endParaRPr/>
          </a:p>
          <a:p>
            <a:pPr indent="0" lvl="0" marL="685800" marR="0" rtl="0" algn="l">
              <a:lnSpc>
                <a:spcPct val="90000"/>
              </a:lnSpc>
              <a:spcBef>
                <a:spcPts val="500"/>
              </a:spcBef>
              <a:spcAft>
                <a:spcPts val="0"/>
              </a:spcAft>
              <a:buSzPts val="2800"/>
              <a:buNone/>
            </a:pPr>
            <a:r>
              <a:t/>
            </a:r>
            <a:endParaRPr/>
          </a:p>
          <a:p>
            <a:pPr indent="0" lvl="0" marL="457200" marR="0" rtl="0" algn="l">
              <a:lnSpc>
                <a:spcPct val="90000"/>
              </a:lnSpc>
              <a:spcBef>
                <a:spcPts val="1000"/>
              </a:spcBef>
              <a:spcAft>
                <a:spcPts val="0"/>
              </a:spcAft>
              <a:buSzPts val="2800"/>
              <a:buNone/>
            </a:pPr>
            <a:r>
              <a:t/>
            </a:r>
            <a:endParaRPr/>
          </a:p>
        </p:txBody>
      </p:sp>
      <p:pic>
        <p:nvPicPr>
          <p:cNvPr id="176" name="Google Shape;176;p2"/>
          <p:cNvPicPr preferRelativeResize="0"/>
          <p:nvPr/>
        </p:nvPicPr>
        <p:blipFill>
          <a:blip r:embed="rId3">
            <a:alphaModFix/>
          </a:blip>
          <a:stretch>
            <a:fillRect/>
          </a:stretch>
        </p:blipFill>
        <p:spPr>
          <a:xfrm>
            <a:off x="306925" y="1238950"/>
            <a:ext cx="1924538" cy="2404803"/>
          </a:xfrm>
          <a:prstGeom prst="rect">
            <a:avLst/>
          </a:prstGeom>
          <a:noFill/>
          <a:ln>
            <a:noFill/>
          </a:ln>
        </p:spPr>
      </p:pic>
      <p:pic>
        <p:nvPicPr>
          <p:cNvPr id="177" name="Google Shape;177;p2"/>
          <p:cNvPicPr preferRelativeResize="0"/>
          <p:nvPr/>
        </p:nvPicPr>
        <p:blipFill>
          <a:blip r:embed="rId4">
            <a:alphaModFix/>
          </a:blip>
          <a:stretch>
            <a:fillRect/>
          </a:stretch>
        </p:blipFill>
        <p:spPr>
          <a:xfrm>
            <a:off x="306925" y="3926100"/>
            <a:ext cx="1924552" cy="2406282"/>
          </a:xfrm>
          <a:prstGeom prst="rect">
            <a:avLst/>
          </a:prstGeom>
          <a:noFill/>
          <a:ln>
            <a:noFill/>
          </a:ln>
        </p:spPr>
      </p:pic>
      <p:pic>
        <p:nvPicPr>
          <p:cNvPr id="178" name="Google Shape;178;p2"/>
          <p:cNvPicPr preferRelativeResize="0"/>
          <p:nvPr/>
        </p:nvPicPr>
        <p:blipFill>
          <a:blip r:embed="rId5">
            <a:alphaModFix/>
          </a:blip>
          <a:stretch>
            <a:fillRect/>
          </a:stretch>
        </p:blipFill>
        <p:spPr>
          <a:xfrm rot="-2097759">
            <a:off x="10339275" y="1553650"/>
            <a:ext cx="835575" cy="1369795"/>
          </a:xfrm>
          <a:prstGeom prst="rect">
            <a:avLst/>
          </a:prstGeom>
          <a:noFill/>
          <a:ln>
            <a:noFill/>
          </a:ln>
        </p:spPr>
      </p:pic>
      <p:pic>
        <p:nvPicPr>
          <p:cNvPr id="179" name="Google Shape;179;p2"/>
          <p:cNvPicPr preferRelativeResize="0"/>
          <p:nvPr/>
        </p:nvPicPr>
        <p:blipFill>
          <a:blip r:embed="rId6">
            <a:alphaModFix/>
          </a:blip>
          <a:stretch>
            <a:fillRect/>
          </a:stretch>
        </p:blipFill>
        <p:spPr>
          <a:xfrm>
            <a:off x="10022200" y="3039250"/>
            <a:ext cx="1905000" cy="190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4a6ca6efbe_0_8"/>
          <p:cNvSpPr txBox="1"/>
          <p:nvPr>
            <p:ph type="title"/>
          </p:nvPr>
        </p:nvSpPr>
        <p:spPr>
          <a:xfrm>
            <a:off x="802100" y="469700"/>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solidFill>
                  <a:srgbClr val="351C75"/>
                </a:solidFill>
              </a:rPr>
              <a:t>University Relations &amp; Marketing</a:t>
            </a:r>
            <a:endParaRPr b="1" i="0" sz="4400" u="none" cap="none" strike="noStrike">
              <a:solidFill>
                <a:srgbClr val="351C75"/>
              </a:solidFill>
              <a:latin typeface="Calibri"/>
              <a:ea typeface="Calibri"/>
              <a:cs typeface="Calibri"/>
              <a:sym typeface="Calibri"/>
            </a:endParaRPr>
          </a:p>
        </p:txBody>
      </p:sp>
      <p:sp>
        <p:nvSpPr>
          <p:cNvPr id="330" name="Google Shape;330;g14a6ca6efbe_0_8"/>
          <p:cNvSpPr txBox="1"/>
          <p:nvPr>
            <p:ph idx="1" type="body"/>
          </p:nvPr>
        </p:nvSpPr>
        <p:spPr>
          <a:xfrm>
            <a:off x="865625" y="1610625"/>
            <a:ext cx="6778200" cy="49914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SzPts val="2400"/>
              <a:buChar char="•"/>
            </a:pPr>
            <a:r>
              <a:rPr lang="en-US" sz="2400">
                <a:latin typeface="Arial"/>
                <a:ea typeface="Arial"/>
                <a:cs typeface="Arial"/>
                <a:sym typeface="Arial"/>
              </a:rPr>
              <a:t>Print Material</a:t>
            </a:r>
            <a:endParaRPr sz="2400">
              <a:latin typeface="Arial"/>
              <a:ea typeface="Arial"/>
              <a:cs typeface="Arial"/>
              <a:sym typeface="Arial"/>
            </a:endParaRPr>
          </a:p>
          <a:p>
            <a:pPr indent="-381000" lvl="1" marL="914400" rtl="0" algn="l">
              <a:lnSpc>
                <a:spcPct val="115000"/>
              </a:lnSpc>
              <a:spcBef>
                <a:spcPts val="0"/>
              </a:spcBef>
              <a:spcAft>
                <a:spcPts val="0"/>
              </a:spcAft>
              <a:buSzPts val="2400"/>
              <a:buFont typeface="Arial"/>
              <a:buChar char="•"/>
            </a:pPr>
            <a:r>
              <a:rPr lang="en-US" sz="1800">
                <a:latin typeface="Arial"/>
                <a:ea typeface="Arial"/>
                <a:cs typeface="Arial"/>
                <a:sym typeface="Arial"/>
              </a:rPr>
              <a:t>Copyworks discount / printing process</a:t>
            </a:r>
            <a:endParaRPr sz="1800">
              <a:latin typeface="Arial"/>
              <a:ea typeface="Arial"/>
              <a:cs typeface="Arial"/>
              <a:sym typeface="Arial"/>
            </a:endParaRPr>
          </a:p>
          <a:p>
            <a:pPr indent="-381000" lvl="1" marL="914400" rtl="0" algn="l">
              <a:lnSpc>
                <a:spcPct val="115000"/>
              </a:lnSpc>
              <a:spcBef>
                <a:spcPts val="0"/>
              </a:spcBef>
              <a:spcAft>
                <a:spcPts val="0"/>
              </a:spcAft>
              <a:buSzPts val="2400"/>
              <a:buFont typeface="Arial"/>
              <a:buChar char="•"/>
            </a:pPr>
            <a:r>
              <a:rPr lang="en-US" sz="1800">
                <a:latin typeface="Arial"/>
                <a:ea typeface="Arial"/>
                <a:cs typeface="Arial"/>
                <a:sym typeface="Arial"/>
              </a:rPr>
              <a:t>Logos</a:t>
            </a:r>
            <a:endParaRPr sz="1800">
              <a:latin typeface="Arial"/>
              <a:ea typeface="Arial"/>
              <a:cs typeface="Arial"/>
              <a:sym typeface="Arial"/>
            </a:endParaRPr>
          </a:p>
          <a:p>
            <a:pPr indent="-381000" lvl="1" marL="914400" rtl="0" algn="l">
              <a:lnSpc>
                <a:spcPct val="115000"/>
              </a:lnSpc>
              <a:spcBef>
                <a:spcPts val="0"/>
              </a:spcBef>
              <a:spcAft>
                <a:spcPts val="0"/>
              </a:spcAft>
              <a:buSzPts val="2400"/>
              <a:buFont typeface="Arial"/>
              <a:buChar char="•"/>
            </a:pPr>
            <a:r>
              <a:rPr lang="en-US" sz="1700" u="sng">
                <a:solidFill>
                  <a:schemeClr val="hlink"/>
                </a:solidFill>
                <a:latin typeface="Arial"/>
                <a:ea typeface="Arial"/>
                <a:cs typeface="Arial"/>
                <a:sym typeface="Arial"/>
                <a:hlinkClick r:id="rId3"/>
              </a:rPr>
              <a:t>brand.uni.edu</a:t>
            </a:r>
            <a:br>
              <a:rPr lang="en-US" sz="1800">
                <a:latin typeface="Arial"/>
                <a:ea typeface="Arial"/>
                <a:cs typeface="Arial"/>
                <a:sym typeface="Arial"/>
              </a:rPr>
            </a:br>
            <a:endParaRPr sz="1800">
              <a:latin typeface="Arial"/>
              <a:ea typeface="Arial"/>
              <a:cs typeface="Arial"/>
              <a:sym typeface="Arial"/>
            </a:endParaRPr>
          </a:p>
          <a:p>
            <a:pPr indent="-381000" lvl="0" marL="457200" rtl="0" algn="l">
              <a:lnSpc>
                <a:spcPct val="115000"/>
              </a:lnSpc>
              <a:spcBef>
                <a:spcPts val="0"/>
              </a:spcBef>
              <a:spcAft>
                <a:spcPts val="0"/>
              </a:spcAft>
              <a:buSzPts val="2400"/>
              <a:buFont typeface="Arial"/>
              <a:buChar char="•"/>
            </a:pPr>
            <a:r>
              <a:rPr lang="en-US" sz="2400">
                <a:latin typeface="Arial"/>
                <a:ea typeface="Arial"/>
                <a:cs typeface="Arial"/>
                <a:sym typeface="Arial"/>
              </a:rPr>
              <a:t>Apparel &amp; Giveaways</a:t>
            </a:r>
            <a:endParaRPr sz="2400">
              <a:latin typeface="Arial"/>
              <a:ea typeface="Arial"/>
              <a:cs typeface="Arial"/>
              <a:sym typeface="Arial"/>
            </a:endParaRPr>
          </a:p>
          <a:p>
            <a:pPr indent="-381000" lvl="1" marL="914400" rtl="0" algn="l">
              <a:lnSpc>
                <a:spcPct val="115000"/>
              </a:lnSpc>
              <a:spcBef>
                <a:spcPts val="0"/>
              </a:spcBef>
              <a:spcAft>
                <a:spcPts val="0"/>
              </a:spcAft>
              <a:buSzPts val="2400"/>
              <a:buFont typeface="Arial"/>
              <a:buChar char="•"/>
            </a:pPr>
            <a:r>
              <a:rPr lang="en-US" sz="1800">
                <a:latin typeface="Arial"/>
                <a:ea typeface="Arial"/>
                <a:cs typeface="Arial"/>
                <a:sym typeface="Arial"/>
              </a:rPr>
              <a:t>Work w/licensed vendors</a:t>
            </a:r>
            <a:br>
              <a:rPr lang="en-US">
                <a:latin typeface="Arial"/>
                <a:ea typeface="Arial"/>
                <a:cs typeface="Arial"/>
                <a:sym typeface="Arial"/>
              </a:rPr>
            </a:br>
            <a:endParaRPr>
              <a:latin typeface="Arial"/>
              <a:ea typeface="Arial"/>
              <a:cs typeface="Arial"/>
              <a:sym typeface="Arial"/>
            </a:endParaRPr>
          </a:p>
          <a:p>
            <a:pPr indent="-381000" lvl="0" marL="457200" rtl="0" algn="l">
              <a:lnSpc>
                <a:spcPct val="115000"/>
              </a:lnSpc>
              <a:spcBef>
                <a:spcPts val="0"/>
              </a:spcBef>
              <a:spcAft>
                <a:spcPts val="0"/>
              </a:spcAft>
              <a:buSzPts val="2400"/>
              <a:buFont typeface="Arial"/>
              <a:buChar char="•"/>
            </a:pPr>
            <a:r>
              <a:rPr lang="en-US" sz="2400">
                <a:latin typeface="Arial"/>
                <a:ea typeface="Arial"/>
                <a:cs typeface="Arial"/>
                <a:sym typeface="Arial"/>
              </a:rPr>
              <a:t>Spread the Word</a:t>
            </a:r>
            <a:endParaRPr sz="2400">
              <a:latin typeface="Arial"/>
              <a:ea typeface="Arial"/>
              <a:cs typeface="Arial"/>
              <a:sym typeface="Arial"/>
            </a:endParaRPr>
          </a:p>
          <a:p>
            <a:pPr indent="-393700" lvl="1" marL="914400" rtl="0" algn="l">
              <a:lnSpc>
                <a:spcPct val="115000"/>
              </a:lnSpc>
              <a:spcBef>
                <a:spcPts val="0"/>
              </a:spcBef>
              <a:spcAft>
                <a:spcPts val="0"/>
              </a:spcAft>
              <a:buSzPts val="2600"/>
              <a:buFont typeface="Arial"/>
              <a:buChar char="•"/>
            </a:pPr>
            <a:r>
              <a:rPr lang="en-US" sz="1800">
                <a:latin typeface="Arial"/>
                <a:ea typeface="Arial"/>
                <a:cs typeface="Arial"/>
                <a:sym typeface="Arial"/>
              </a:rPr>
              <a:t>(+) </a:t>
            </a:r>
            <a:r>
              <a:rPr lang="en-US" sz="1800" u="sng">
                <a:solidFill>
                  <a:schemeClr val="hlink"/>
                </a:solidFill>
                <a:latin typeface="Arial"/>
                <a:ea typeface="Arial"/>
                <a:cs typeface="Arial"/>
                <a:sym typeface="Arial"/>
                <a:hlinkClick r:id="rId4"/>
              </a:rPr>
              <a:t>Student Org Resources page</a:t>
            </a:r>
            <a:br>
              <a:rPr lang="en-US">
                <a:latin typeface="Arial"/>
                <a:ea typeface="Arial"/>
                <a:cs typeface="Arial"/>
                <a:sym typeface="Arial"/>
              </a:rPr>
            </a:br>
            <a:endParaRPr>
              <a:latin typeface="Arial"/>
              <a:ea typeface="Arial"/>
              <a:cs typeface="Arial"/>
              <a:sym typeface="Arial"/>
            </a:endParaRPr>
          </a:p>
          <a:p>
            <a:pPr indent="-381000" lvl="0" marL="457200" rtl="0" algn="l">
              <a:lnSpc>
                <a:spcPct val="115000"/>
              </a:lnSpc>
              <a:spcBef>
                <a:spcPts val="0"/>
              </a:spcBef>
              <a:spcAft>
                <a:spcPts val="0"/>
              </a:spcAft>
              <a:buSzPts val="2400"/>
              <a:buFont typeface="Arial"/>
              <a:buChar char="•"/>
            </a:pPr>
            <a:r>
              <a:rPr lang="en-US" sz="2400">
                <a:latin typeface="Arial"/>
                <a:ea typeface="Arial"/>
                <a:cs typeface="Arial"/>
                <a:sym typeface="Arial"/>
              </a:rPr>
              <a:t>Photography</a:t>
            </a:r>
            <a:endParaRPr sz="2400">
              <a:latin typeface="Arial"/>
              <a:ea typeface="Arial"/>
              <a:cs typeface="Arial"/>
              <a:sym typeface="Arial"/>
            </a:endParaRPr>
          </a:p>
        </p:txBody>
      </p:sp>
      <p:pic>
        <p:nvPicPr>
          <p:cNvPr id="331" name="Google Shape;331;g14a6ca6efbe_0_8"/>
          <p:cNvPicPr preferRelativeResize="0"/>
          <p:nvPr/>
        </p:nvPicPr>
        <p:blipFill>
          <a:blip r:embed="rId5">
            <a:alphaModFix/>
          </a:blip>
          <a:stretch>
            <a:fillRect/>
          </a:stretch>
        </p:blipFill>
        <p:spPr>
          <a:xfrm>
            <a:off x="4998675" y="3105888"/>
            <a:ext cx="1905000" cy="1457325"/>
          </a:xfrm>
          <a:prstGeom prst="rect">
            <a:avLst/>
          </a:prstGeom>
          <a:noFill/>
          <a:ln>
            <a:noFill/>
          </a:ln>
        </p:spPr>
      </p:pic>
      <p:pic>
        <p:nvPicPr>
          <p:cNvPr id="332" name="Google Shape;332;g14a6ca6efbe_0_8"/>
          <p:cNvPicPr preferRelativeResize="0"/>
          <p:nvPr/>
        </p:nvPicPr>
        <p:blipFill>
          <a:blip r:embed="rId6">
            <a:alphaModFix/>
          </a:blip>
          <a:stretch>
            <a:fillRect/>
          </a:stretch>
        </p:blipFill>
        <p:spPr>
          <a:xfrm>
            <a:off x="7565900" y="3668163"/>
            <a:ext cx="1905000" cy="876300"/>
          </a:xfrm>
          <a:prstGeom prst="rect">
            <a:avLst/>
          </a:prstGeom>
          <a:noFill/>
          <a:ln>
            <a:noFill/>
          </a:ln>
        </p:spPr>
      </p:pic>
      <p:pic>
        <p:nvPicPr>
          <p:cNvPr id="333" name="Google Shape;333;g14a6ca6efbe_0_8"/>
          <p:cNvPicPr preferRelativeResize="0"/>
          <p:nvPr/>
        </p:nvPicPr>
        <p:blipFill>
          <a:blip r:embed="rId7">
            <a:alphaModFix/>
          </a:blip>
          <a:stretch>
            <a:fillRect/>
          </a:stretch>
        </p:blipFill>
        <p:spPr>
          <a:xfrm>
            <a:off x="6166325" y="4920450"/>
            <a:ext cx="1905000" cy="1552575"/>
          </a:xfrm>
          <a:prstGeom prst="rect">
            <a:avLst/>
          </a:prstGeom>
          <a:noFill/>
          <a:ln>
            <a:noFill/>
          </a:ln>
        </p:spPr>
      </p:pic>
      <p:pic>
        <p:nvPicPr>
          <p:cNvPr id="334" name="Google Shape;334;g14a6ca6efbe_0_8"/>
          <p:cNvPicPr preferRelativeResize="0"/>
          <p:nvPr/>
        </p:nvPicPr>
        <p:blipFill>
          <a:blip r:embed="rId8">
            <a:alphaModFix/>
          </a:blip>
          <a:stretch>
            <a:fillRect/>
          </a:stretch>
        </p:blipFill>
        <p:spPr>
          <a:xfrm>
            <a:off x="8995713" y="4871213"/>
            <a:ext cx="905050" cy="1560431"/>
          </a:xfrm>
          <a:prstGeom prst="rect">
            <a:avLst/>
          </a:prstGeom>
          <a:noFill/>
          <a:ln>
            <a:noFill/>
          </a:ln>
        </p:spPr>
      </p:pic>
      <p:pic>
        <p:nvPicPr>
          <p:cNvPr id="335" name="Google Shape;335;g14a6ca6efbe_0_8"/>
          <p:cNvPicPr preferRelativeResize="0"/>
          <p:nvPr/>
        </p:nvPicPr>
        <p:blipFill>
          <a:blip r:embed="rId9">
            <a:alphaModFix/>
          </a:blip>
          <a:stretch>
            <a:fillRect/>
          </a:stretch>
        </p:blipFill>
        <p:spPr>
          <a:xfrm>
            <a:off x="10343075" y="4975975"/>
            <a:ext cx="1329200" cy="1123175"/>
          </a:xfrm>
          <a:prstGeom prst="rect">
            <a:avLst/>
          </a:prstGeom>
          <a:noFill/>
          <a:ln>
            <a:noFill/>
          </a:ln>
        </p:spPr>
      </p:pic>
      <p:pic>
        <p:nvPicPr>
          <p:cNvPr id="336" name="Google Shape;336;g14a6ca6efbe_0_8"/>
          <p:cNvPicPr preferRelativeResize="0"/>
          <p:nvPr/>
        </p:nvPicPr>
        <p:blipFill>
          <a:blip r:embed="rId10">
            <a:alphaModFix/>
          </a:blip>
          <a:stretch>
            <a:fillRect/>
          </a:stretch>
        </p:blipFill>
        <p:spPr>
          <a:xfrm>
            <a:off x="9049125" y="2673600"/>
            <a:ext cx="1905000" cy="1704975"/>
          </a:xfrm>
          <a:prstGeom prst="rect">
            <a:avLst/>
          </a:prstGeom>
          <a:noFill/>
          <a:ln>
            <a:noFill/>
          </a:ln>
        </p:spPr>
      </p:pic>
      <p:pic>
        <p:nvPicPr>
          <p:cNvPr id="337" name="Google Shape;337;g14a6ca6efbe_0_8"/>
          <p:cNvPicPr preferRelativeResize="0"/>
          <p:nvPr/>
        </p:nvPicPr>
        <p:blipFill>
          <a:blip r:embed="rId11">
            <a:alphaModFix/>
          </a:blip>
          <a:stretch>
            <a:fillRect/>
          </a:stretch>
        </p:blipFill>
        <p:spPr>
          <a:xfrm rot="-2097759">
            <a:off x="10835450" y="1987800"/>
            <a:ext cx="835575" cy="1369795"/>
          </a:xfrm>
          <a:prstGeom prst="rect">
            <a:avLst/>
          </a:prstGeom>
          <a:noFill/>
          <a:ln>
            <a:noFill/>
          </a:ln>
        </p:spPr>
      </p:pic>
      <p:pic>
        <p:nvPicPr>
          <p:cNvPr id="338" name="Google Shape;338;g14a6ca6efbe_0_8"/>
          <p:cNvPicPr preferRelativeResize="0"/>
          <p:nvPr/>
        </p:nvPicPr>
        <p:blipFill>
          <a:blip r:embed="rId12">
            <a:alphaModFix/>
          </a:blip>
          <a:stretch>
            <a:fillRect/>
          </a:stretch>
        </p:blipFill>
        <p:spPr>
          <a:xfrm>
            <a:off x="9403650" y="970975"/>
            <a:ext cx="1688795" cy="1325700"/>
          </a:xfrm>
          <a:prstGeom prst="rect">
            <a:avLst/>
          </a:prstGeom>
          <a:noFill/>
          <a:ln>
            <a:noFill/>
          </a:ln>
        </p:spPr>
      </p:pic>
      <p:pic>
        <p:nvPicPr>
          <p:cNvPr id="339" name="Google Shape;339;g14a6ca6efbe_0_8"/>
          <p:cNvPicPr preferRelativeResize="0"/>
          <p:nvPr/>
        </p:nvPicPr>
        <p:blipFill>
          <a:blip r:embed="rId13">
            <a:alphaModFix/>
          </a:blip>
          <a:stretch>
            <a:fillRect/>
          </a:stretch>
        </p:blipFill>
        <p:spPr>
          <a:xfrm>
            <a:off x="6788125" y="1503250"/>
            <a:ext cx="1905000" cy="190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146e5ec6817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solidFill>
                  <a:srgbClr val="351C75"/>
                </a:solidFill>
              </a:rPr>
              <a:t>Student Org Catering </a:t>
            </a:r>
            <a:endParaRPr b="1" i="0" sz="4400" u="none" cap="none" strike="noStrike">
              <a:solidFill>
                <a:srgbClr val="351C75"/>
              </a:solidFill>
              <a:latin typeface="Calibri"/>
              <a:ea typeface="Calibri"/>
              <a:cs typeface="Calibri"/>
              <a:sym typeface="Calibri"/>
            </a:endParaRPr>
          </a:p>
        </p:txBody>
      </p:sp>
      <p:sp>
        <p:nvSpPr>
          <p:cNvPr id="346" name="Google Shape;346;g146e5ec6817_0_0"/>
          <p:cNvSpPr txBox="1"/>
          <p:nvPr>
            <p:ph idx="1" type="body"/>
          </p:nvPr>
        </p:nvSpPr>
        <p:spPr>
          <a:xfrm>
            <a:off x="199825" y="1283375"/>
            <a:ext cx="11639400" cy="5279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400"/>
              <a:t>Things to know when having food or beverage at an event:</a:t>
            </a:r>
            <a:endParaRPr sz="1300"/>
          </a:p>
          <a:p>
            <a:pPr indent="-323850" lvl="0" marL="457200" rtl="0" algn="l">
              <a:lnSpc>
                <a:spcPct val="90000"/>
              </a:lnSpc>
              <a:spcBef>
                <a:spcPts val="1000"/>
              </a:spcBef>
              <a:spcAft>
                <a:spcPts val="0"/>
              </a:spcAft>
              <a:buSzPts val="1500"/>
              <a:buFont typeface="Calibri"/>
              <a:buChar char="•"/>
            </a:pPr>
            <a:r>
              <a:rPr lang="en-US" sz="1400">
                <a:solidFill>
                  <a:srgbClr val="2E1A47"/>
                </a:solidFill>
                <a:highlight>
                  <a:srgbClr val="FFFFFF"/>
                </a:highlight>
              </a:rPr>
              <a:t>There are several University Policies that can impact your food and beverage purchases and/or reimbursement when using a university account.</a:t>
            </a:r>
            <a:endParaRPr sz="1400">
              <a:solidFill>
                <a:srgbClr val="2E1A47"/>
              </a:solidFill>
              <a:highlight>
                <a:srgbClr val="FFFFFF"/>
              </a:highlight>
            </a:endParaRPr>
          </a:p>
          <a:p>
            <a:pPr indent="-317500" lvl="1" marL="914400" rtl="0" algn="l">
              <a:lnSpc>
                <a:spcPct val="90000"/>
              </a:lnSpc>
              <a:spcBef>
                <a:spcPts val="0"/>
              </a:spcBef>
              <a:spcAft>
                <a:spcPts val="0"/>
              </a:spcAft>
              <a:buClr>
                <a:srgbClr val="2E1A47"/>
              </a:buClr>
              <a:buSzPts val="1400"/>
              <a:buChar char="•"/>
            </a:pPr>
            <a:r>
              <a:rPr lang="en-US" sz="1400">
                <a:solidFill>
                  <a:srgbClr val="2E1A47"/>
                </a:solidFill>
                <a:highlight>
                  <a:srgbClr val="FFFFFF"/>
                </a:highlight>
              </a:rPr>
              <a:t>13.17 Preparation and Service of Food and Beverages on Campus</a:t>
            </a:r>
            <a:endParaRPr sz="1400">
              <a:solidFill>
                <a:srgbClr val="2E1A47"/>
              </a:solidFill>
              <a:highlight>
                <a:srgbClr val="FFFFFF"/>
              </a:highlight>
            </a:endParaRPr>
          </a:p>
          <a:p>
            <a:pPr indent="-317500" lvl="1" marL="914400" rtl="0" algn="l">
              <a:lnSpc>
                <a:spcPct val="90000"/>
              </a:lnSpc>
              <a:spcBef>
                <a:spcPts val="0"/>
              </a:spcBef>
              <a:spcAft>
                <a:spcPts val="0"/>
              </a:spcAft>
              <a:buClr>
                <a:srgbClr val="2E1A47"/>
              </a:buClr>
              <a:buSzPts val="1400"/>
              <a:buChar char="•"/>
            </a:pPr>
            <a:r>
              <a:rPr lang="en-US" sz="1400">
                <a:solidFill>
                  <a:srgbClr val="2E1A47"/>
                </a:solidFill>
                <a:highlight>
                  <a:srgbClr val="FFFFFF"/>
                </a:highlight>
              </a:rPr>
              <a:t>Coca-Cola Contract</a:t>
            </a:r>
            <a:endParaRPr sz="1400">
              <a:solidFill>
                <a:srgbClr val="2E1A47"/>
              </a:solidFill>
              <a:highlight>
                <a:srgbClr val="FFFFFF"/>
              </a:highlight>
            </a:endParaRPr>
          </a:p>
          <a:p>
            <a:pPr indent="-323850" lvl="0" marL="457200" rtl="0" algn="l">
              <a:lnSpc>
                <a:spcPct val="90000"/>
              </a:lnSpc>
              <a:spcBef>
                <a:spcPts val="0"/>
              </a:spcBef>
              <a:spcAft>
                <a:spcPts val="0"/>
              </a:spcAft>
              <a:buSzPts val="1500"/>
              <a:buFont typeface="Calibri"/>
              <a:buChar char="•"/>
            </a:pPr>
            <a:r>
              <a:rPr lang="en-US" sz="1400">
                <a:solidFill>
                  <a:srgbClr val="2E1A47"/>
                </a:solidFill>
                <a:highlight>
                  <a:srgbClr val="FFFFFF"/>
                </a:highlight>
              </a:rPr>
              <a:t>Serving food and beverages comes with some very real risk of foodborne illness if handled inappropriately.  It is important that all potentially hazardous food and beverages (those which must be temperature-controlled in order to remain safe to consume) must be prepared in and/or provided by a licensed commercial food service or caterer when providing food or beverages for an open or advertised event.</a:t>
            </a:r>
            <a:endParaRPr sz="1400">
              <a:solidFill>
                <a:srgbClr val="2E1A47"/>
              </a:solidFill>
              <a:highlight>
                <a:srgbClr val="FFFFFF"/>
              </a:highlight>
            </a:endParaRPr>
          </a:p>
          <a:p>
            <a:pPr indent="-317500" lvl="1" marL="914400" rtl="0" algn="l">
              <a:lnSpc>
                <a:spcPct val="90000"/>
              </a:lnSpc>
              <a:spcBef>
                <a:spcPts val="0"/>
              </a:spcBef>
              <a:spcAft>
                <a:spcPts val="0"/>
              </a:spcAft>
              <a:buClr>
                <a:srgbClr val="2E1A47"/>
              </a:buClr>
              <a:buSzPts val="1400"/>
              <a:buChar char="•"/>
            </a:pPr>
            <a:r>
              <a:rPr lang="en-US" sz="1400">
                <a:solidFill>
                  <a:srgbClr val="2E1A47"/>
                </a:solidFill>
                <a:highlight>
                  <a:srgbClr val="FFFFFF"/>
                </a:highlight>
              </a:rPr>
              <a:t>Things you don’t think are a big deal, but can cause problems</a:t>
            </a:r>
            <a:endParaRPr sz="1400">
              <a:solidFill>
                <a:srgbClr val="2E1A47"/>
              </a:solidFill>
              <a:highlight>
                <a:srgbClr val="FFFFFF"/>
              </a:highlight>
            </a:endParaRPr>
          </a:p>
          <a:p>
            <a:pPr indent="-317500" lvl="2" marL="1371600" rtl="0" algn="l">
              <a:lnSpc>
                <a:spcPct val="90000"/>
              </a:lnSpc>
              <a:spcBef>
                <a:spcPts val="0"/>
              </a:spcBef>
              <a:spcAft>
                <a:spcPts val="0"/>
              </a:spcAft>
              <a:buClr>
                <a:srgbClr val="2E1A47"/>
              </a:buClr>
              <a:buSzPts val="1400"/>
              <a:buChar char="•"/>
            </a:pPr>
            <a:r>
              <a:rPr lang="en-US" sz="1400">
                <a:solidFill>
                  <a:srgbClr val="2E1A47"/>
                </a:solidFill>
                <a:highlight>
                  <a:srgbClr val="FFFFFF"/>
                </a:highlight>
              </a:rPr>
              <a:t>Not using clean dishes or clean utensils, cross contamination both from an allergic reaction and from a bacteria standpoint </a:t>
            </a:r>
            <a:endParaRPr sz="1400">
              <a:solidFill>
                <a:srgbClr val="2E1A47"/>
              </a:solidFill>
              <a:highlight>
                <a:srgbClr val="FFFFFF"/>
              </a:highlight>
            </a:endParaRPr>
          </a:p>
          <a:p>
            <a:pPr indent="-317500" lvl="2" marL="1371600" rtl="0" algn="l">
              <a:lnSpc>
                <a:spcPct val="90000"/>
              </a:lnSpc>
              <a:spcBef>
                <a:spcPts val="0"/>
              </a:spcBef>
              <a:spcAft>
                <a:spcPts val="0"/>
              </a:spcAft>
              <a:buClr>
                <a:srgbClr val="2E1A47"/>
              </a:buClr>
              <a:buSzPts val="1400"/>
              <a:buChar char="•"/>
            </a:pPr>
            <a:r>
              <a:rPr lang="en-US" sz="1400">
                <a:solidFill>
                  <a:srgbClr val="2E1A47"/>
                </a:solidFill>
                <a:highlight>
                  <a:srgbClr val="FFFFFF"/>
                </a:highlight>
              </a:rPr>
              <a:t>Not having the right equipment to heat or refrigerate food or beverage quickly enough, or not sanitizing prep areas or other things used to prepare the food or not getting food from a safe source.</a:t>
            </a:r>
            <a:endParaRPr sz="1400">
              <a:solidFill>
                <a:srgbClr val="2E1A47"/>
              </a:solidFill>
              <a:highlight>
                <a:srgbClr val="FFFFFF"/>
              </a:highlight>
            </a:endParaRPr>
          </a:p>
          <a:p>
            <a:pPr indent="-317500" lvl="2" marL="1371600" rtl="0" algn="l">
              <a:lnSpc>
                <a:spcPct val="90000"/>
              </a:lnSpc>
              <a:spcBef>
                <a:spcPts val="0"/>
              </a:spcBef>
              <a:spcAft>
                <a:spcPts val="0"/>
              </a:spcAft>
              <a:buClr>
                <a:srgbClr val="2E1A47"/>
              </a:buClr>
              <a:buSzPts val="1400"/>
              <a:buChar char="•"/>
            </a:pPr>
            <a:r>
              <a:rPr lang="en-US" sz="1400">
                <a:solidFill>
                  <a:srgbClr val="2E1A47"/>
                </a:solidFill>
                <a:highlight>
                  <a:srgbClr val="FFFFFF"/>
                </a:highlight>
              </a:rPr>
              <a:t>Someone helping with the prep that is not feeling well.</a:t>
            </a:r>
            <a:endParaRPr sz="1400">
              <a:solidFill>
                <a:srgbClr val="2E1A47"/>
              </a:solidFill>
              <a:highlight>
                <a:srgbClr val="FFFFFF"/>
              </a:highlight>
            </a:endParaRPr>
          </a:p>
          <a:p>
            <a:pPr indent="-317500" lvl="2" marL="1371600" rtl="0" algn="l">
              <a:lnSpc>
                <a:spcPct val="90000"/>
              </a:lnSpc>
              <a:spcBef>
                <a:spcPts val="0"/>
              </a:spcBef>
              <a:spcAft>
                <a:spcPts val="0"/>
              </a:spcAft>
              <a:buClr>
                <a:srgbClr val="2E1A47"/>
              </a:buClr>
              <a:buSzPts val="1400"/>
              <a:buChar char="•"/>
            </a:pPr>
            <a:r>
              <a:rPr lang="en-US" sz="1400">
                <a:solidFill>
                  <a:srgbClr val="2E1A47"/>
                </a:solidFill>
                <a:highlight>
                  <a:srgbClr val="FFFFFF"/>
                </a:highlight>
              </a:rPr>
              <a:t>Handling food with bare hands rather than gloves or tongs.</a:t>
            </a:r>
            <a:endParaRPr sz="1400">
              <a:solidFill>
                <a:srgbClr val="2E1A47"/>
              </a:solidFill>
              <a:highlight>
                <a:srgbClr val="FFFFFF"/>
              </a:highlight>
            </a:endParaRPr>
          </a:p>
          <a:p>
            <a:pPr indent="-323850" lvl="0" marL="457200" rtl="0" algn="l">
              <a:lnSpc>
                <a:spcPct val="90000"/>
              </a:lnSpc>
              <a:spcBef>
                <a:spcPts val="0"/>
              </a:spcBef>
              <a:spcAft>
                <a:spcPts val="0"/>
              </a:spcAft>
              <a:buSzPts val="1500"/>
              <a:buFont typeface="Calibri"/>
              <a:buChar char="•"/>
            </a:pPr>
            <a:r>
              <a:rPr lang="en-US" sz="1400">
                <a:solidFill>
                  <a:srgbClr val="2E1A47"/>
                </a:solidFill>
                <a:highlight>
                  <a:srgbClr val="FFFFFF"/>
                </a:highlight>
              </a:rPr>
              <a:t>When providing food for just your group members (called a closed group) with a university account, you are not as restricted, but still want to be thoughtful about how you are handling any food components AND you need to be aware of the restrictions of the Coca-Cola Contract.</a:t>
            </a:r>
            <a:endParaRPr sz="1500">
              <a:solidFill>
                <a:srgbClr val="2E1A47"/>
              </a:solidFill>
              <a:highlight>
                <a:schemeClr val="lt1"/>
              </a:highlight>
            </a:endParaRPr>
          </a:p>
          <a:p>
            <a:pPr indent="-323850" lvl="0" marL="457200" rtl="0" algn="l">
              <a:lnSpc>
                <a:spcPct val="90000"/>
              </a:lnSpc>
              <a:spcBef>
                <a:spcPts val="0"/>
              </a:spcBef>
              <a:spcAft>
                <a:spcPts val="0"/>
              </a:spcAft>
              <a:buSzPts val="1500"/>
              <a:buFont typeface="Calibri"/>
              <a:buChar char="•"/>
            </a:pPr>
            <a:r>
              <a:rPr lang="en-US" sz="1500">
                <a:solidFill>
                  <a:srgbClr val="2E1A47"/>
                </a:solidFill>
                <a:highlight>
                  <a:schemeClr val="lt1"/>
                </a:highlight>
              </a:rPr>
              <a:t>UNI Catering will offer all styles of catering including full serviced events. </a:t>
            </a:r>
            <a:endParaRPr sz="1500">
              <a:solidFill>
                <a:srgbClr val="2E1A47"/>
              </a:solidFill>
              <a:highlight>
                <a:schemeClr val="lt1"/>
              </a:highlight>
            </a:endParaRPr>
          </a:p>
          <a:p>
            <a:pPr indent="-323850" lvl="1" marL="914400" rtl="0" algn="l">
              <a:lnSpc>
                <a:spcPct val="90000"/>
              </a:lnSpc>
              <a:spcBef>
                <a:spcPts val="0"/>
              </a:spcBef>
              <a:spcAft>
                <a:spcPts val="0"/>
              </a:spcAft>
              <a:buClr>
                <a:srgbClr val="2E1A47"/>
              </a:buClr>
              <a:buSzPts val="1500"/>
              <a:buChar char="•"/>
            </a:pPr>
            <a:r>
              <a:rPr lang="en-US" sz="1500">
                <a:solidFill>
                  <a:srgbClr val="2E1A47"/>
                </a:solidFill>
                <a:highlight>
                  <a:schemeClr val="lt1"/>
                </a:highlight>
              </a:rPr>
              <a:t>Important to plan ahead and be a little flexible on dates and time.</a:t>
            </a:r>
            <a:endParaRPr sz="1500">
              <a:solidFill>
                <a:srgbClr val="2E1A47"/>
              </a:solidFill>
              <a:highlight>
                <a:schemeClr val="lt1"/>
              </a:highlight>
            </a:endParaRPr>
          </a:p>
          <a:p>
            <a:pPr indent="-323850" lvl="1" marL="914400" rtl="0" algn="l">
              <a:lnSpc>
                <a:spcPct val="90000"/>
              </a:lnSpc>
              <a:spcBef>
                <a:spcPts val="0"/>
              </a:spcBef>
              <a:spcAft>
                <a:spcPts val="0"/>
              </a:spcAft>
              <a:buClr>
                <a:srgbClr val="2E1A47"/>
              </a:buClr>
              <a:buSzPts val="1500"/>
              <a:buChar char="•"/>
            </a:pPr>
            <a:r>
              <a:rPr lang="en-US" sz="1500">
                <a:solidFill>
                  <a:srgbClr val="2E1A47"/>
                </a:solidFill>
                <a:highlight>
                  <a:schemeClr val="lt1"/>
                </a:highlight>
              </a:rPr>
              <a:t>Contact </a:t>
            </a:r>
            <a:r>
              <a:rPr lang="en-US" sz="1500" u="sng">
                <a:solidFill>
                  <a:schemeClr val="hlink"/>
                </a:solidFill>
                <a:highlight>
                  <a:schemeClr val="lt1"/>
                </a:highlight>
                <a:hlinkClick r:id="rId3"/>
              </a:rPr>
              <a:t>catering@uni.edu</a:t>
            </a:r>
            <a:r>
              <a:rPr lang="en-US" sz="1500">
                <a:solidFill>
                  <a:srgbClr val="2E1A47"/>
                </a:solidFill>
                <a:highlight>
                  <a:schemeClr val="lt1"/>
                </a:highlight>
              </a:rPr>
              <a:t> or call 319-273-2333 to see if UNI Catering is able to support your event.</a:t>
            </a:r>
            <a:endParaRPr sz="1500">
              <a:solidFill>
                <a:srgbClr val="2E1A47"/>
              </a:solidFill>
              <a:highlight>
                <a:schemeClr val="lt1"/>
              </a:highlight>
            </a:endParaRPr>
          </a:p>
          <a:p>
            <a:pPr indent="-323850" lvl="1" marL="914400" rtl="0" algn="l">
              <a:lnSpc>
                <a:spcPct val="90000"/>
              </a:lnSpc>
              <a:spcBef>
                <a:spcPts val="0"/>
              </a:spcBef>
              <a:spcAft>
                <a:spcPts val="0"/>
              </a:spcAft>
              <a:buClr>
                <a:srgbClr val="2E1A47"/>
              </a:buClr>
              <a:buSzPts val="1500"/>
              <a:buChar char="•"/>
            </a:pPr>
            <a:r>
              <a:rPr lang="en-US" sz="1500">
                <a:solidFill>
                  <a:srgbClr val="2E1A47"/>
                </a:solidFill>
                <a:highlight>
                  <a:schemeClr val="lt1"/>
                </a:highlight>
              </a:rPr>
              <a:t>Maucker Union Food Court, Chats and Essentials are available for pick up and you can used a Departmental Charge.</a:t>
            </a:r>
            <a:endParaRPr sz="1500">
              <a:solidFill>
                <a:srgbClr val="2E1A47"/>
              </a:solidFill>
              <a:highlight>
                <a:schemeClr val="lt1"/>
              </a:highlight>
            </a:endParaRPr>
          </a:p>
          <a:p>
            <a:pPr indent="-323850" lvl="0" marL="457200" rtl="0" algn="l">
              <a:lnSpc>
                <a:spcPct val="90000"/>
              </a:lnSpc>
              <a:spcBef>
                <a:spcPts val="0"/>
              </a:spcBef>
              <a:spcAft>
                <a:spcPts val="0"/>
              </a:spcAft>
              <a:buSzPts val="1500"/>
              <a:buFont typeface="Calibri"/>
              <a:buChar char="•"/>
            </a:pPr>
            <a:r>
              <a:rPr lang="en-US" sz="1500">
                <a:solidFill>
                  <a:srgbClr val="2E1A47"/>
                </a:solidFill>
                <a:highlight>
                  <a:schemeClr val="lt1"/>
                </a:highlight>
              </a:rPr>
              <a:t>For more food options check out our catering website:  </a:t>
            </a:r>
            <a:r>
              <a:rPr lang="en-US" sz="1500" u="sng">
                <a:solidFill>
                  <a:schemeClr val="hlink"/>
                </a:solidFill>
                <a:highlight>
                  <a:schemeClr val="lt1"/>
                </a:highlight>
                <a:hlinkClick r:id="rId4"/>
              </a:rPr>
              <a:t>https://uhd.uni.edu/dining/catering</a:t>
            </a:r>
            <a:endParaRPr sz="1500">
              <a:solidFill>
                <a:srgbClr val="2E1A47"/>
              </a:solidFill>
              <a:highlight>
                <a:schemeClr val="lt1"/>
              </a:highlight>
            </a:endParaRPr>
          </a:p>
          <a:p>
            <a:pPr indent="-323850" lvl="1" marL="914400" rtl="0" algn="l">
              <a:lnSpc>
                <a:spcPct val="90000"/>
              </a:lnSpc>
              <a:spcBef>
                <a:spcPts val="0"/>
              </a:spcBef>
              <a:spcAft>
                <a:spcPts val="0"/>
              </a:spcAft>
              <a:buSzPts val="1500"/>
              <a:buFont typeface="Calibri"/>
              <a:buChar char="•"/>
            </a:pPr>
            <a:r>
              <a:rPr lang="en-US" sz="1500">
                <a:solidFill>
                  <a:srgbClr val="2E1A47"/>
                </a:solidFill>
                <a:highlight>
                  <a:schemeClr val="lt1"/>
                </a:highlight>
              </a:rPr>
              <a:t>For events under $250 with lower risk foods, you can order food from </a:t>
            </a:r>
            <a:r>
              <a:rPr lang="en-US" sz="1500" u="sng">
                <a:solidFill>
                  <a:schemeClr val="hlink"/>
                </a:solidFill>
                <a:highlight>
                  <a:schemeClr val="lt1"/>
                </a:highlight>
                <a:hlinkClick r:id="rId5"/>
              </a:rPr>
              <a:t>Approved Vendors</a:t>
            </a:r>
            <a:r>
              <a:rPr lang="en-US" sz="1500">
                <a:solidFill>
                  <a:srgbClr val="2E1A47"/>
                </a:solidFill>
                <a:highlight>
                  <a:schemeClr val="lt1"/>
                </a:highlight>
              </a:rPr>
              <a:t> without any additional approval.</a:t>
            </a:r>
            <a:endParaRPr sz="1500">
              <a:solidFill>
                <a:srgbClr val="2E1A47"/>
              </a:solidFill>
              <a:highlight>
                <a:schemeClr val="lt1"/>
              </a:highlight>
            </a:endParaRPr>
          </a:p>
          <a:p>
            <a:pPr indent="-323850" lvl="1" marL="914400" rtl="0" algn="l">
              <a:lnSpc>
                <a:spcPct val="90000"/>
              </a:lnSpc>
              <a:spcBef>
                <a:spcPts val="0"/>
              </a:spcBef>
              <a:spcAft>
                <a:spcPts val="0"/>
              </a:spcAft>
              <a:buSzPts val="1500"/>
              <a:buFont typeface="Calibri"/>
              <a:buChar char="•"/>
            </a:pPr>
            <a:r>
              <a:rPr lang="en-US" sz="1500">
                <a:solidFill>
                  <a:srgbClr val="2E1A47"/>
                </a:solidFill>
                <a:highlight>
                  <a:schemeClr val="lt1"/>
                </a:highlight>
              </a:rPr>
              <a:t>For events over $250 and events with higher risk foods, you must get a catering exception regardless if it is from an approved vendor.</a:t>
            </a:r>
            <a:endParaRPr sz="1500">
              <a:solidFill>
                <a:srgbClr val="2E1A47"/>
              </a:solidFill>
              <a:highlight>
                <a:schemeClr val="lt1"/>
              </a:highlight>
            </a:endParaRPr>
          </a:p>
          <a:p>
            <a:pPr indent="-323850" lvl="1" marL="914400" rtl="0" algn="l">
              <a:lnSpc>
                <a:spcPct val="90000"/>
              </a:lnSpc>
              <a:spcBef>
                <a:spcPts val="0"/>
              </a:spcBef>
              <a:spcAft>
                <a:spcPts val="0"/>
              </a:spcAft>
              <a:buSzPts val="1500"/>
              <a:buFont typeface="Calibri"/>
              <a:buChar char="•"/>
            </a:pPr>
            <a:r>
              <a:rPr lang="en-US" sz="1500">
                <a:solidFill>
                  <a:srgbClr val="2E1A47"/>
                </a:solidFill>
                <a:highlight>
                  <a:schemeClr val="lt1"/>
                </a:highlight>
              </a:rPr>
              <a:t>You must complete a catering exception for vendors that are not listed as an Approved Vendor for each event.</a:t>
            </a:r>
            <a:endParaRPr sz="1500">
              <a:solidFill>
                <a:srgbClr val="2E1A47"/>
              </a:solidFill>
              <a:highlight>
                <a:schemeClr val="lt1"/>
              </a:highlight>
            </a:endParaRPr>
          </a:p>
          <a:p>
            <a:pPr indent="-323850" lvl="1" marL="914400" rtl="0" algn="l">
              <a:lnSpc>
                <a:spcPct val="90000"/>
              </a:lnSpc>
              <a:spcBef>
                <a:spcPts val="0"/>
              </a:spcBef>
              <a:spcAft>
                <a:spcPts val="0"/>
              </a:spcAft>
              <a:buSzPts val="1500"/>
              <a:buFont typeface="Calibri"/>
              <a:buChar char="•"/>
            </a:pPr>
            <a:r>
              <a:rPr lang="en-US" sz="1500">
                <a:solidFill>
                  <a:srgbClr val="2E1A47"/>
                </a:solidFill>
                <a:highlight>
                  <a:schemeClr val="lt1"/>
                </a:highlight>
              </a:rPr>
              <a:t>Steps to get a</a:t>
            </a:r>
            <a:r>
              <a:rPr lang="en-US" sz="1300">
                <a:solidFill>
                  <a:srgbClr val="2E1A47"/>
                </a:solidFill>
                <a:highlight>
                  <a:schemeClr val="lt1"/>
                </a:highlight>
              </a:rPr>
              <a:t> </a:t>
            </a:r>
            <a:r>
              <a:rPr lang="en-US" sz="1600" u="sng">
                <a:solidFill>
                  <a:schemeClr val="hlink"/>
                </a:solidFill>
                <a:hlinkClick r:id="rId6"/>
              </a:rPr>
              <a:t>Food Truck</a:t>
            </a:r>
            <a:r>
              <a:rPr lang="en-US" sz="1500">
                <a:solidFill>
                  <a:srgbClr val="2E1A47"/>
                </a:solidFill>
                <a:highlight>
                  <a:schemeClr val="lt1"/>
                </a:highlight>
              </a:rPr>
              <a:t> for your event.</a:t>
            </a:r>
            <a:endParaRPr sz="1500">
              <a:solidFill>
                <a:srgbClr val="2E1A47"/>
              </a:solidFill>
              <a:highlight>
                <a:schemeClr val="lt1"/>
              </a:highlight>
            </a:endParaRPr>
          </a:p>
          <a:p>
            <a:pPr indent="-323850" lvl="1" marL="914400" rtl="0" algn="l">
              <a:lnSpc>
                <a:spcPct val="90000"/>
              </a:lnSpc>
              <a:spcBef>
                <a:spcPts val="0"/>
              </a:spcBef>
              <a:spcAft>
                <a:spcPts val="0"/>
              </a:spcAft>
              <a:buClr>
                <a:srgbClr val="2E1A47"/>
              </a:buClr>
              <a:buSzPts val="1500"/>
              <a:buChar char="•"/>
            </a:pPr>
            <a:r>
              <a:rPr lang="en-US" sz="1500">
                <a:solidFill>
                  <a:srgbClr val="2E1A47"/>
                </a:solidFill>
                <a:highlight>
                  <a:schemeClr val="lt1"/>
                </a:highlight>
              </a:rPr>
              <a:t>Steps for adding Approved Vendors.</a:t>
            </a:r>
            <a:endParaRPr sz="1500">
              <a:solidFill>
                <a:srgbClr val="2E1A47"/>
              </a:solidFill>
              <a:highlight>
                <a:schemeClr val="lt1"/>
              </a:highlight>
            </a:endParaRPr>
          </a:p>
          <a:p>
            <a:pPr indent="0" lvl="0" marL="0" rtl="0" algn="l">
              <a:lnSpc>
                <a:spcPct val="90000"/>
              </a:lnSpc>
              <a:spcBef>
                <a:spcPts val="1000"/>
              </a:spcBef>
              <a:spcAft>
                <a:spcPts val="0"/>
              </a:spcAft>
              <a:buSzPts val="2800"/>
              <a:buNone/>
            </a:pPr>
            <a:r>
              <a:t/>
            </a:r>
            <a:endParaRPr sz="1400">
              <a:solidFill>
                <a:srgbClr val="2E1A47"/>
              </a:solidFill>
              <a:highlight>
                <a:srgbClr val="FFFFFF"/>
              </a:highlight>
            </a:endParaRPr>
          </a:p>
          <a:p>
            <a:pPr indent="0" lvl="0" marL="0" rtl="0" algn="l">
              <a:lnSpc>
                <a:spcPct val="90000"/>
              </a:lnSpc>
              <a:spcBef>
                <a:spcPts val="1000"/>
              </a:spcBef>
              <a:spcAft>
                <a:spcPts val="0"/>
              </a:spcAft>
              <a:buSzPts val="2800"/>
              <a:buNone/>
            </a:pPr>
            <a:r>
              <a:t/>
            </a:r>
            <a:endParaRPr sz="1400">
              <a:solidFill>
                <a:srgbClr val="2E1A47"/>
              </a:solidFill>
              <a:highlight>
                <a:srgbClr val="FFFFFF"/>
              </a:highlight>
            </a:endParaRPr>
          </a:p>
          <a:p>
            <a:pPr indent="0" lvl="0" marL="0" rtl="0" algn="l">
              <a:lnSpc>
                <a:spcPct val="90000"/>
              </a:lnSpc>
              <a:spcBef>
                <a:spcPts val="1000"/>
              </a:spcBef>
              <a:spcAft>
                <a:spcPts val="0"/>
              </a:spcAft>
              <a:buSzPts val="2800"/>
              <a:buNone/>
            </a:pPr>
            <a:r>
              <a:t/>
            </a:r>
            <a:endParaRPr sz="1400">
              <a:solidFill>
                <a:srgbClr val="2E1A47"/>
              </a:solidFill>
              <a:highlight>
                <a:srgbClr val="FFFFFF"/>
              </a:highlight>
            </a:endParaRPr>
          </a:p>
          <a:p>
            <a:pPr indent="0" lvl="0" marL="457200" rtl="0" algn="l">
              <a:lnSpc>
                <a:spcPct val="90000"/>
              </a:lnSpc>
              <a:spcBef>
                <a:spcPts val="1000"/>
              </a:spcBef>
              <a:spcAft>
                <a:spcPts val="0"/>
              </a:spcAft>
              <a:buSzPts val="2800"/>
              <a:buNone/>
            </a:pPr>
            <a:r>
              <a:t/>
            </a:r>
            <a:endParaRPr sz="1400">
              <a:solidFill>
                <a:srgbClr val="2E1A47"/>
              </a:solidFill>
              <a:highlight>
                <a:srgbClr val="FFFFFF"/>
              </a:highlight>
            </a:endParaRPr>
          </a:p>
          <a:p>
            <a:pPr indent="0" lvl="0" marL="0" rtl="0" algn="l">
              <a:lnSpc>
                <a:spcPct val="90000"/>
              </a:lnSpc>
              <a:spcBef>
                <a:spcPts val="1000"/>
              </a:spcBef>
              <a:spcAft>
                <a:spcPts val="0"/>
              </a:spcAft>
              <a:buSzPts val="2800"/>
              <a:buNone/>
            </a:pPr>
            <a:r>
              <a:t/>
            </a:r>
            <a:endParaRPr sz="1600">
              <a:solidFill>
                <a:srgbClr val="2E1A47"/>
              </a:solidFill>
              <a:highlight>
                <a:srgbClr val="FFFFFF"/>
              </a:highlight>
            </a:endParaRPr>
          </a:p>
          <a:p>
            <a:pPr indent="0" lvl="0" marL="457200" rtl="0" algn="l">
              <a:lnSpc>
                <a:spcPct val="90000"/>
              </a:lnSpc>
              <a:spcBef>
                <a:spcPts val="1000"/>
              </a:spcBef>
              <a:spcAft>
                <a:spcPts val="0"/>
              </a:spcAft>
              <a:buSzPts val="2800"/>
              <a:buNone/>
            </a:pPr>
            <a:r>
              <a:t/>
            </a:r>
            <a:endParaRPr sz="1600">
              <a:solidFill>
                <a:srgbClr val="2E1A47"/>
              </a:solidFill>
              <a:highlight>
                <a:srgbClr val="FFFFFF"/>
              </a:highlight>
            </a:endParaRPr>
          </a:p>
          <a:p>
            <a:pPr indent="0" lvl="0" marL="0" rtl="0" algn="l">
              <a:lnSpc>
                <a:spcPct val="90000"/>
              </a:lnSpc>
              <a:spcBef>
                <a:spcPts val="1000"/>
              </a:spcBef>
              <a:spcAft>
                <a:spcPts val="0"/>
              </a:spcAft>
              <a:buSzPts val="2800"/>
              <a:buNone/>
            </a:pPr>
            <a:r>
              <a:t/>
            </a:r>
            <a:endParaRPr sz="1600">
              <a:solidFill>
                <a:srgbClr val="2E1A47"/>
              </a:solidFill>
              <a:highlight>
                <a:srgbClr val="FFFFFF"/>
              </a:highlight>
            </a:endParaRPr>
          </a:p>
          <a:p>
            <a:pPr indent="0" lvl="0" marL="0" rtl="0" algn="l">
              <a:lnSpc>
                <a:spcPct val="90000"/>
              </a:lnSpc>
              <a:spcBef>
                <a:spcPts val="1000"/>
              </a:spcBef>
              <a:spcAft>
                <a:spcPts val="0"/>
              </a:spcAft>
              <a:buSzPts val="2800"/>
              <a:buNone/>
            </a:pPr>
            <a:r>
              <a:t/>
            </a:r>
            <a:endParaRPr b="1" sz="1600">
              <a:solidFill>
                <a:srgbClr val="2E1A47"/>
              </a:solidFill>
              <a:highlight>
                <a:srgbClr val="FFFFFF"/>
              </a:highlight>
            </a:endParaRPr>
          </a:p>
          <a:p>
            <a:pPr indent="0" lvl="0" marL="457200" rtl="0" algn="l">
              <a:lnSpc>
                <a:spcPct val="90000"/>
              </a:lnSpc>
              <a:spcBef>
                <a:spcPts val="1000"/>
              </a:spcBef>
              <a:spcAft>
                <a:spcPts val="0"/>
              </a:spcAft>
              <a:buSzPts val="2800"/>
              <a:buNone/>
            </a:pPr>
            <a:r>
              <a:t/>
            </a:r>
            <a:endParaRPr sz="1600">
              <a:solidFill>
                <a:srgbClr val="2E1A47"/>
              </a:solidFill>
              <a:highlight>
                <a:srgbClr val="FFFFFF"/>
              </a:highlight>
            </a:endParaRPr>
          </a:p>
          <a:p>
            <a:pPr indent="0" lvl="0" marL="0" rtl="0" algn="l">
              <a:lnSpc>
                <a:spcPct val="90000"/>
              </a:lnSpc>
              <a:spcBef>
                <a:spcPts val="1000"/>
              </a:spcBef>
              <a:spcAft>
                <a:spcPts val="0"/>
              </a:spcAft>
              <a:buSzPts val="2800"/>
              <a:buNone/>
            </a:pPr>
            <a:r>
              <a:t/>
            </a:r>
            <a:endParaRPr sz="1400">
              <a:solidFill>
                <a:srgbClr val="2E1A47"/>
              </a:solidFill>
              <a:highlight>
                <a:srgbClr val="FFFFFF"/>
              </a:highlight>
              <a:latin typeface="Arial"/>
              <a:ea typeface="Arial"/>
              <a:cs typeface="Arial"/>
              <a:sym typeface="Arial"/>
            </a:endParaRPr>
          </a:p>
          <a:p>
            <a:pPr indent="0" lvl="0" marL="457200" rtl="0" algn="l">
              <a:lnSpc>
                <a:spcPct val="90000"/>
              </a:lnSpc>
              <a:spcBef>
                <a:spcPts val="1000"/>
              </a:spcBef>
              <a:spcAft>
                <a:spcPts val="0"/>
              </a:spcAft>
              <a:buSzPts val="2800"/>
              <a:buNone/>
            </a:pPr>
            <a:r>
              <a:t/>
            </a:r>
            <a:endParaRPr sz="1400">
              <a:solidFill>
                <a:srgbClr val="2E1A47"/>
              </a:solidFill>
              <a:highlight>
                <a:srgbClr val="FFFFFF"/>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156020ea73c_0_0"/>
          <p:cNvSpPr txBox="1"/>
          <p:nvPr>
            <p:ph type="title"/>
          </p:nvPr>
        </p:nvSpPr>
        <p:spPr>
          <a:xfrm>
            <a:off x="496500" y="365125"/>
            <a:ext cx="10857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Student Org Catering</a:t>
            </a:r>
            <a:endParaRPr/>
          </a:p>
        </p:txBody>
      </p:sp>
      <p:sp>
        <p:nvSpPr>
          <p:cNvPr id="353" name="Google Shape;353;g156020ea73c_0_0"/>
          <p:cNvSpPr txBox="1"/>
          <p:nvPr>
            <p:ph idx="1" type="body"/>
          </p:nvPr>
        </p:nvSpPr>
        <p:spPr>
          <a:xfrm>
            <a:off x="575025" y="1825625"/>
            <a:ext cx="106185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a:t>Easy Food Options:</a:t>
            </a:r>
            <a:endParaRPr/>
          </a:p>
          <a:p>
            <a:pPr indent="-330200" lvl="0" marL="457200" rtl="0" algn="l">
              <a:lnSpc>
                <a:spcPct val="90000"/>
              </a:lnSpc>
              <a:spcBef>
                <a:spcPts val="1000"/>
              </a:spcBef>
              <a:spcAft>
                <a:spcPts val="0"/>
              </a:spcAft>
              <a:buSzPts val="1600"/>
              <a:buFont typeface="Calibri"/>
              <a:buChar char="•"/>
            </a:pPr>
            <a:r>
              <a:rPr lang="en-US" sz="1600">
                <a:solidFill>
                  <a:srgbClr val="2E1A47"/>
                </a:solidFill>
                <a:highlight>
                  <a:schemeClr val="lt1"/>
                </a:highlight>
              </a:rPr>
              <a:t>Purchase food and beverages from Biscotti’s, Chats, Essentials or Maucker Union Food Court with a </a:t>
            </a:r>
            <a:r>
              <a:rPr lang="en-US" sz="1600" u="sng">
                <a:solidFill>
                  <a:schemeClr val="hlink"/>
                </a:solidFill>
                <a:highlight>
                  <a:schemeClr val="lt1"/>
                </a:highlight>
                <a:hlinkClick r:id="rId3"/>
              </a:rPr>
              <a:t>Departmental Charge</a:t>
            </a:r>
            <a:r>
              <a:rPr lang="en-US" sz="1600">
                <a:solidFill>
                  <a:srgbClr val="2E1A47"/>
                </a:solidFill>
                <a:highlight>
                  <a:schemeClr val="lt1"/>
                </a:highlight>
              </a:rPr>
              <a:t>.  </a:t>
            </a:r>
            <a:endParaRPr sz="1600">
              <a:solidFill>
                <a:srgbClr val="2E1A47"/>
              </a:solidFill>
              <a:highlight>
                <a:schemeClr val="lt1"/>
              </a:highlight>
            </a:endParaRPr>
          </a:p>
          <a:p>
            <a:pPr indent="-330200" lvl="1" marL="914400" rtl="0" algn="l">
              <a:lnSpc>
                <a:spcPct val="90000"/>
              </a:lnSpc>
              <a:spcBef>
                <a:spcPts val="0"/>
              </a:spcBef>
              <a:spcAft>
                <a:spcPts val="0"/>
              </a:spcAft>
              <a:buClr>
                <a:srgbClr val="2E1A47"/>
              </a:buClr>
              <a:buSzPts val="1600"/>
              <a:buChar char="•"/>
            </a:pPr>
            <a:r>
              <a:rPr lang="en-US" sz="1600">
                <a:solidFill>
                  <a:srgbClr val="2E1A47"/>
                </a:solidFill>
                <a:highlight>
                  <a:schemeClr val="lt1"/>
                </a:highlight>
              </a:rPr>
              <a:t>Maucker Union Food Court (10:30 - 2:30 PM Monday - Friday) - Sandwiches, Sushi;  </a:t>
            </a:r>
            <a:endParaRPr sz="1600">
              <a:solidFill>
                <a:srgbClr val="2E1A47"/>
              </a:solidFill>
              <a:highlight>
                <a:schemeClr val="lt1"/>
              </a:highlight>
            </a:endParaRPr>
          </a:p>
          <a:p>
            <a:pPr indent="0" lvl="0" marL="914400" rtl="0" algn="l">
              <a:lnSpc>
                <a:spcPct val="90000"/>
              </a:lnSpc>
              <a:spcBef>
                <a:spcPts val="0"/>
              </a:spcBef>
              <a:spcAft>
                <a:spcPts val="0"/>
              </a:spcAft>
              <a:buSzPts val="2800"/>
              <a:buNone/>
            </a:pPr>
            <a:r>
              <a:rPr lang="en-US" sz="1600">
                <a:solidFill>
                  <a:srgbClr val="2E1A47"/>
                </a:solidFill>
                <a:highlight>
                  <a:schemeClr val="lt1"/>
                </a:highlight>
              </a:rPr>
              <a:t>Godfather’s Pizza (10:30 - 5 PM Monday - Thursday, 10:30 - 2:30 PM Friday)</a:t>
            </a:r>
            <a:endParaRPr sz="1600">
              <a:solidFill>
                <a:srgbClr val="2E1A47"/>
              </a:solidFill>
              <a:highlight>
                <a:schemeClr val="lt1"/>
              </a:highlight>
            </a:endParaRPr>
          </a:p>
          <a:p>
            <a:pPr indent="-330200" lvl="2" marL="1371600" rtl="0" algn="l">
              <a:lnSpc>
                <a:spcPct val="90000"/>
              </a:lnSpc>
              <a:spcBef>
                <a:spcPts val="0"/>
              </a:spcBef>
              <a:spcAft>
                <a:spcPts val="0"/>
              </a:spcAft>
              <a:buClr>
                <a:srgbClr val="2E1A47"/>
              </a:buClr>
              <a:buSzPts val="1600"/>
              <a:buChar char="•"/>
            </a:pPr>
            <a:r>
              <a:rPr lang="en-US" sz="1600">
                <a:solidFill>
                  <a:srgbClr val="2E1A47"/>
                </a:solidFill>
                <a:highlight>
                  <a:schemeClr val="lt1"/>
                </a:highlight>
              </a:rPr>
              <a:t>Pickup Orders from Maucker Union Online ordering available:  </a:t>
            </a:r>
            <a:r>
              <a:rPr lang="en-US" sz="1600" u="sng">
                <a:solidFill>
                  <a:schemeClr val="hlink"/>
                </a:solidFill>
                <a:highlight>
                  <a:schemeClr val="lt1"/>
                </a:highlight>
                <a:hlinkClick r:id="rId4"/>
              </a:rPr>
              <a:t>https://uhd.uni.edu/dining/catering</a:t>
            </a:r>
            <a:r>
              <a:rPr lang="en-US" sz="1600">
                <a:solidFill>
                  <a:srgbClr val="2E1A47"/>
                </a:solidFill>
                <a:highlight>
                  <a:schemeClr val="lt1"/>
                </a:highlight>
              </a:rPr>
              <a:t>  </a:t>
            </a:r>
            <a:endParaRPr sz="1600">
              <a:solidFill>
                <a:srgbClr val="2E1A47"/>
              </a:solidFill>
              <a:highlight>
                <a:schemeClr val="lt1"/>
              </a:highlight>
            </a:endParaRPr>
          </a:p>
          <a:p>
            <a:pPr indent="-330200" lvl="1" marL="914400" rtl="0" algn="l">
              <a:lnSpc>
                <a:spcPct val="90000"/>
              </a:lnSpc>
              <a:spcBef>
                <a:spcPts val="0"/>
              </a:spcBef>
              <a:spcAft>
                <a:spcPts val="0"/>
              </a:spcAft>
              <a:buClr>
                <a:srgbClr val="2E1A47"/>
              </a:buClr>
              <a:buSzPts val="1600"/>
              <a:buChar char="•"/>
            </a:pPr>
            <a:r>
              <a:rPr lang="en-US" sz="1600">
                <a:solidFill>
                  <a:srgbClr val="2E1A47"/>
                </a:solidFill>
                <a:highlight>
                  <a:schemeClr val="lt1"/>
                </a:highlight>
              </a:rPr>
              <a:t>Biscotti’s has great snack options like chips, popcorn, bulk candy, cookies, etc</a:t>
            </a:r>
            <a:endParaRPr sz="1600">
              <a:solidFill>
                <a:srgbClr val="2E1A47"/>
              </a:solidFill>
              <a:highlight>
                <a:schemeClr val="lt1"/>
              </a:highlight>
            </a:endParaRPr>
          </a:p>
          <a:p>
            <a:pPr indent="-330200" lvl="1" marL="914400" rtl="0" algn="l">
              <a:lnSpc>
                <a:spcPct val="90000"/>
              </a:lnSpc>
              <a:spcBef>
                <a:spcPts val="0"/>
              </a:spcBef>
              <a:spcAft>
                <a:spcPts val="0"/>
              </a:spcAft>
              <a:buClr>
                <a:srgbClr val="2E1A47"/>
              </a:buClr>
              <a:buSzPts val="1600"/>
              <a:buChar char="•"/>
            </a:pPr>
            <a:r>
              <a:rPr lang="en-US" sz="1600">
                <a:solidFill>
                  <a:srgbClr val="2E1A47"/>
                </a:solidFill>
                <a:highlight>
                  <a:schemeClr val="lt1"/>
                </a:highlight>
              </a:rPr>
              <a:t>Essentials and Biscotti’s will have ½ gallon Peak Tea, 2-liter Lemonade, 12 pks of canned Coke products and cases of bottled water.</a:t>
            </a:r>
            <a:endParaRPr sz="1600">
              <a:solidFill>
                <a:srgbClr val="2E1A47"/>
              </a:solidFill>
              <a:highlight>
                <a:schemeClr val="lt1"/>
              </a:highlight>
            </a:endParaRPr>
          </a:p>
          <a:p>
            <a:pPr indent="-330200" lvl="2" marL="1371600" rtl="0" algn="l">
              <a:lnSpc>
                <a:spcPct val="90000"/>
              </a:lnSpc>
              <a:spcBef>
                <a:spcPts val="0"/>
              </a:spcBef>
              <a:spcAft>
                <a:spcPts val="0"/>
              </a:spcAft>
              <a:buSzPts val="1600"/>
              <a:buFont typeface="Calibri"/>
              <a:buChar char="•"/>
            </a:pPr>
            <a:r>
              <a:rPr lang="en-US" sz="1600">
                <a:solidFill>
                  <a:srgbClr val="2E1A47"/>
                </a:solidFill>
                <a:highlight>
                  <a:schemeClr val="lt1"/>
                </a:highlight>
              </a:rPr>
              <a:t>For larger events, it is important to reach out early to ensure they will have everything you need.  </a:t>
            </a:r>
            <a:endParaRPr sz="1600">
              <a:solidFill>
                <a:srgbClr val="2E1A47"/>
              </a:solidFill>
              <a:highlight>
                <a:schemeClr val="lt1"/>
              </a:highlight>
            </a:endParaRPr>
          </a:p>
          <a:p>
            <a:pPr indent="-330200" lvl="0" marL="457200" rtl="0" algn="l">
              <a:lnSpc>
                <a:spcPct val="90000"/>
              </a:lnSpc>
              <a:spcBef>
                <a:spcPts val="0"/>
              </a:spcBef>
              <a:spcAft>
                <a:spcPts val="0"/>
              </a:spcAft>
              <a:buClr>
                <a:srgbClr val="2E1A47"/>
              </a:buClr>
              <a:buSzPts val="1600"/>
              <a:buChar char="•"/>
            </a:pPr>
            <a:r>
              <a:rPr lang="en-US" sz="1600">
                <a:solidFill>
                  <a:srgbClr val="2E1A47"/>
                </a:solidFill>
                <a:highlight>
                  <a:schemeClr val="lt1"/>
                </a:highlight>
              </a:rPr>
              <a:t>Lots of Approved Vendors!  If less then the $250, no approval needed if using an </a:t>
            </a:r>
            <a:r>
              <a:rPr b="1" lang="en-US" sz="1600" u="sng">
                <a:solidFill>
                  <a:schemeClr val="hlink"/>
                </a:solidFill>
                <a:highlight>
                  <a:schemeClr val="lt1"/>
                </a:highlight>
                <a:hlinkClick r:id="rId5"/>
              </a:rPr>
              <a:t>Approved Vendor</a:t>
            </a:r>
            <a:r>
              <a:rPr lang="en-US" sz="1600">
                <a:solidFill>
                  <a:srgbClr val="2E1A47"/>
                </a:solidFill>
                <a:highlight>
                  <a:schemeClr val="lt1"/>
                </a:highlight>
              </a:rPr>
              <a:t>.  If you think you might go over $250 or are using a vendor that is not approved, do a catering exception.</a:t>
            </a:r>
            <a:endParaRPr sz="1600">
              <a:solidFill>
                <a:srgbClr val="2E1A47"/>
              </a:solidFill>
              <a:highlight>
                <a:schemeClr val="lt1"/>
              </a:highlight>
            </a:endParaRPr>
          </a:p>
          <a:p>
            <a:pPr indent="0" lvl="0" marL="457200" rtl="0" algn="l">
              <a:lnSpc>
                <a:spcPct val="90000"/>
              </a:lnSpc>
              <a:spcBef>
                <a:spcPts val="1000"/>
              </a:spcBef>
              <a:spcAft>
                <a:spcPts val="0"/>
              </a:spcAft>
              <a:buSzPts val="2800"/>
              <a:buNone/>
            </a:pPr>
            <a:r>
              <a:t/>
            </a:r>
            <a:endParaRPr sz="1600">
              <a:solidFill>
                <a:srgbClr val="2E1A47"/>
              </a:solidFill>
              <a:highlight>
                <a:schemeClr val="lt1"/>
              </a:highlight>
            </a:endParaRPr>
          </a:p>
          <a:p>
            <a:pPr indent="0" lvl="0" marL="0" rtl="0" algn="l">
              <a:lnSpc>
                <a:spcPct val="90000"/>
              </a:lnSpc>
              <a:spcBef>
                <a:spcPts val="1000"/>
              </a:spcBef>
              <a:spcAft>
                <a:spcPts val="0"/>
              </a:spcAft>
              <a:buSzPts val="2800"/>
              <a:buNone/>
            </a:pPr>
            <a:r>
              <a:rPr lang="en-US" sz="1900">
                <a:solidFill>
                  <a:srgbClr val="2E1A47"/>
                </a:solidFill>
                <a:highlight>
                  <a:schemeClr val="lt1"/>
                </a:highlight>
              </a:rPr>
              <a:t>For larger events or events that have food that requires the temperature control, make sure you plan head.  Contact UNI Catering early in the process or get your catering exception in for approval!  If you need help, we are always happy to help!</a:t>
            </a:r>
            <a:endParaRPr sz="1900">
              <a:solidFill>
                <a:srgbClr val="2E1A47"/>
              </a:solidFill>
              <a:highlight>
                <a:schemeClr val="lt1"/>
              </a:highlight>
            </a:endParaRPr>
          </a:p>
          <a:p>
            <a:pPr indent="0" lvl="0" marL="457200" rtl="0" algn="l">
              <a:lnSpc>
                <a:spcPct val="90000"/>
              </a:lnSpc>
              <a:spcBef>
                <a:spcPts val="1000"/>
              </a:spcBef>
              <a:spcAft>
                <a:spcPts val="0"/>
              </a:spcAft>
              <a:buSzPts val="2800"/>
              <a:buNone/>
            </a:pPr>
            <a:r>
              <a:t/>
            </a:r>
            <a:endParaRPr sz="1400">
              <a:solidFill>
                <a:srgbClr val="2E1A47"/>
              </a:solidFill>
              <a:highlight>
                <a:schemeClr val="lt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eb495cc1e2_0_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b="1" lang="en-US">
                <a:solidFill>
                  <a:srgbClr val="351C75"/>
                </a:solidFill>
              </a:rPr>
              <a:t>Reservations</a:t>
            </a:r>
            <a:endParaRPr b="1" i="0" sz="4400" u="none" cap="none" strike="noStrike">
              <a:solidFill>
                <a:srgbClr val="351C75"/>
              </a:solidFill>
              <a:latin typeface="Calibri"/>
              <a:ea typeface="Calibri"/>
              <a:cs typeface="Calibri"/>
              <a:sym typeface="Calibri"/>
            </a:endParaRPr>
          </a:p>
        </p:txBody>
      </p:sp>
      <p:sp>
        <p:nvSpPr>
          <p:cNvPr id="360" name="Google Shape;360;geb495cc1e2_0_56"/>
          <p:cNvSpPr txBox="1"/>
          <p:nvPr>
            <p:ph idx="1" type="body"/>
          </p:nvPr>
        </p:nvSpPr>
        <p:spPr>
          <a:xfrm>
            <a:off x="793900" y="1755600"/>
            <a:ext cx="10695000" cy="441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2400">
                <a:latin typeface="Proxima Nova"/>
                <a:ea typeface="Proxima Nova"/>
                <a:cs typeface="Proxima Nova"/>
                <a:sym typeface="Proxima Nova"/>
              </a:rPr>
              <a:t>What spaces are available for my group to reserve?</a:t>
            </a:r>
            <a:endParaRPr b="1"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lang="en-US" sz="2400">
                <a:latin typeface="Proxima Nova"/>
                <a:ea typeface="Proxima Nova"/>
                <a:cs typeface="Proxima Nova"/>
                <a:sym typeface="Proxima Nova"/>
              </a:rPr>
              <a:t>Maucker Union						Lang Hall Auditorium</a:t>
            </a:r>
            <a:endParaRPr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lang="en-US" sz="2400">
                <a:latin typeface="Proxima Nova"/>
                <a:ea typeface="Proxima Nova"/>
                <a:cs typeface="Proxima Nova"/>
                <a:sym typeface="Proxima Nova"/>
              </a:rPr>
              <a:t>Wellness Recreation Center		Rod Library</a:t>
            </a:r>
            <a:endParaRPr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lang="en-US" sz="2400">
                <a:latin typeface="Proxima Nova"/>
                <a:ea typeface="Proxima Nova"/>
                <a:cs typeface="Proxima Nova"/>
                <a:sym typeface="Proxima Nova"/>
              </a:rPr>
              <a:t>Outdoor Spaces						Academic Buildings</a:t>
            </a:r>
            <a:endParaRPr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t/>
            </a:r>
            <a:endParaRPr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lang="en-US" sz="2400">
                <a:latin typeface="Proxima Nova"/>
                <a:ea typeface="Proxima Nova"/>
                <a:cs typeface="Proxima Nova"/>
                <a:sym typeface="Proxima Nova"/>
              </a:rPr>
              <a:t>Events in Maucker Union, Lang Hall Auditorium and Outdoor Spaces can be reserved online at </a:t>
            </a:r>
            <a:r>
              <a:rPr lang="en-US" sz="2400" u="sng">
                <a:solidFill>
                  <a:schemeClr val="hlink"/>
                </a:solidFill>
                <a:latin typeface="Proxima Nova"/>
                <a:ea typeface="Proxima Nova"/>
                <a:cs typeface="Proxima Nova"/>
                <a:sym typeface="Proxima Nova"/>
                <a:hlinkClick r:id="rId3"/>
              </a:rPr>
              <a:t>reservations.uni.edu</a:t>
            </a:r>
            <a:endParaRPr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b="1" lang="en-US" sz="2400" u="sng">
                <a:solidFill>
                  <a:srgbClr val="1155CC"/>
                </a:solidFill>
                <a:highlight>
                  <a:srgbClr val="FFFFFF"/>
                </a:highlight>
                <a:latin typeface="Proxima Nova"/>
                <a:ea typeface="Proxima Nova"/>
                <a:cs typeface="Proxima Nova"/>
                <a:sym typeface="Proxima Nova"/>
              </a:rPr>
              <a:t>Email:</a:t>
            </a:r>
            <a:r>
              <a:rPr lang="en-US" sz="2400" u="sng">
                <a:solidFill>
                  <a:srgbClr val="1155CC"/>
                </a:solidFill>
                <a:highlight>
                  <a:srgbClr val="FFFFFF"/>
                </a:highlight>
                <a:latin typeface="Proxima Nova"/>
                <a:ea typeface="Proxima Nova"/>
                <a:cs typeface="Proxima Nova"/>
                <a:sym typeface="Proxima Nova"/>
              </a:rPr>
              <a:t> wrs-reservations@uni.edu</a:t>
            </a:r>
            <a:endParaRPr sz="3700" u="sng">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lang="en-US" sz="2400" u="sng">
                <a:solidFill>
                  <a:srgbClr val="1155CC"/>
                </a:solidFill>
                <a:highlight>
                  <a:srgbClr val="FFFFFF"/>
                </a:highlight>
                <a:latin typeface="Proxima Nova"/>
                <a:ea typeface="Proxima Nova"/>
                <a:cs typeface="Proxima Nova"/>
                <a:sym typeface="Proxima Nova"/>
                <a:hlinkClick r:id="rId4">
                  <a:extLst>
                    <a:ext uri="{A12FA001-AC4F-418D-AE19-62706E023703}">
                      <ahyp:hlinkClr val="tx"/>
                    </a:ext>
                  </a:extLst>
                </a:hlinkClick>
              </a:rPr>
              <a:t>https://recreation.uni.edu/recreation-services-facilities-reservation</a:t>
            </a:r>
            <a:endParaRPr sz="37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153f9196834_0_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b="1" lang="en-US">
                <a:solidFill>
                  <a:srgbClr val="351C75"/>
                </a:solidFill>
              </a:rPr>
              <a:t>Reservations</a:t>
            </a:r>
            <a:endParaRPr b="1" i="0" sz="4400" u="none" cap="none" strike="noStrike">
              <a:solidFill>
                <a:srgbClr val="351C75"/>
              </a:solidFill>
              <a:latin typeface="Calibri"/>
              <a:ea typeface="Calibri"/>
              <a:cs typeface="Calibri"/>
              <a:sym typeface="Calibri"/>
            </a:endParaRPr>
          </a:p>
        </p:txBody>
      </p:sp>
      <p:sp>
        <p:nvSpPr>
          <p:cNvPr id="367" name="Google Shape;367;g153f9196834_0_12"/>
          <p:cNvSpPr txBox="1"/>
          <p:nvPr>
            <p:ph idx="1" type="body"/>
          </p:nvPr>
        </p:nvSpPr>
        <p:spPr>
          <a:xfrm>
            <a:off x="838200" y="1498650"/>
            <a:ext cx="10695000" cy="517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2400">
                <a:latin typeface="Proxima Nova"/>
                <a:ea typeface="Proxima Nova"/>
                <a:cs typeface="Proxima Nova"/>
                <a:sym typeface="Proxima Nova"/>
              </a:rPr>
              <a:t>What is the cost in reserving a space in Maucker Union?</a:t>
            </a:r>
            <a:endParaRPr b="1"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t/>
            </a:r>
            <a:endParaRPr b="1" sz="10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lang="en-US" sz="2400">
                <a:latin typeface="Proxima Nova"/>
                <a:ea typeface="Proxima Nova"/>
                <a:cs typeface="Proxima Nova"/>
                <a:sym typeface="Proxima Nova"/>
              </a:rPr>
              <a:t>In general, student organizations do not incur costs associated with utilizing meeting rooms and event spaces in Maucker Union.</a:t>
            </a:r>
            <a:endParaRPr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t/>
            </a:r>
            <a:endParaRPr sz="10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lang="en-US" sz="2400">
                <a:latin typeface="Proxima Nova"/>
                <a:ea typeface="Proxima Nova"/>
                <a:cs typeface="Proxima Nova"/>
                <a:sym typeface="Proxima Nova"/>
              </a:rPr>
              <a:t>Meeting rooms are equipped with in-room computers, projectors and video conferencing equipment </a:t>
            </a:r>
            <a:r>
              <a:rPr b="1" lang="en-US" sz="2600">
                <a:latin typeface="Proxima Nova"/>
                <a:ea typeface="Proxima Nova"/>
                <a:cs typeface="Proxima Nova"/>
                <a:sym typeface="Proxima Nova"/>
              </a:rPr>
              <a:t>available at no charge for you to use.</a:t>
            </a:r>
            <a:endParaRPr b="1" sz="26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t/>
            </a:r>
            <a:endParaRPr sz="10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lang="en-US" sz="2400">
                <a:latin typeface="Proxima Nova"/>
                <a:ea typeface="Proxima Nova"/>
                <a:cs typeface="Proxima Nova"/>
                <a:sym typeface="Proxima Nova"/>
              </a:rPr>
              <a:t>To use the in-room computer, you just need to turn on the projector and sign in using the mouse and keyboard. </a:t>
            </a:r>
            <a:endParaRPr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t/>
            </a:r>
            <a:endParaRPr sz="10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rPr lang="en-US" sz="2400">
                <a:latin typeface="Proxima Nova"/>
                <a:ea typeface="Proxima Nova"/>
                <a:cs typeface="Proxima Nova"/>
                <a:sym typeface="Proxima Nova"/>
              </a:rPr>
              <a:t>Maucker Union Ballroom does have fees associated with projectors and select audio equipment.  If you are planning an event, you can utilize your allocated NISG funding or request funding through NISG Non-Allocated Funds. </a:t>
            </a:r>
            <a:endParaRPr sz="2400">
              <a:latin typeface="Proxima Nova"/>
              <a:ea typeface="Proxima Nova"/>
              <a:cs typeface="Proxima Nova"/>
              <a:sym typeface="Proxima Nova"/>
            </a:endParaRPr>
          </a:p>
          <a:p>
            <a:pPr indent="0" lvl="0" marL="914400" rtl="0" algn="l">
              <a:lnSpc>
                <a:spcPct val="90000"/>
              </a:lnSpc>
              <a:spcBef>
                <a:spcPts val="1000"/>
              </a:spcBef>
              <a:spcAft>
                <a:spcPts val="0"/>
              </a:spcAft>
              <a:buSzPts val="2800"/>
              <a:buNone/>
            </a:pPr>
            <a:r>
              <a:t/>
            </a:r>
            <a:endParaRPr sz="2200"/>
          </a:p>
          <a:p>
            <a:pPr indent="0" lvl="0" marL="914400" rtl="0" algn="l">
              <a:lnSpc>
                <a:spcPct val="90000"/>
              </a:lnSpc>
              <a:spcBef>
                <a:spcPts val="1000"/>
              </a:spcBef>
              <a:spcAft>
                <a:spcPts val="0"/>
              </a:spcAft>
              <a:buSzPts val="2800"/>
              <a:buNone/>
            </a:pPr>
            <a:r>
              <a:t/>
            </a:r>
            <a:endParaRPr sz="2200"/>
          </a:p>
          <a:p>
            <a:pPr indent="0" lvl="0" marL="457200" rtl="0" algn="l">
              <a:lnSpc>
                <a:spcPct val="90000"/>
              </a:lnSpc>
              <a:spcBef>
                <a:spcPts val="500"/>
              </a:spcBef>
              <a:spcAft>
                <a:spcPts val="0"/>
              </a:spcAft>
              <a:buClr>
                <a:schemeClr val="dk1"/>
              </a:buClr>
              <a:buSzPts val="1100"/>
              <a:buFont typeface="Arial"/>
              <a:buNone/>
            </a:pPr>
            <a:r>
              <a:t/>
            </a:r>
            <a:endParaRPr sz="2200"/>
          </a:p>
          <a:p>
            <a:pPr indent="0" lvl="0" marL="914400" rtl="0" algn="l">
              <a:lnSpc>
                <a:spcPct val="90000"/>
              </a:lnSpc>
              <a:spcBef>
                <a:spcPts val="1000"/>
              </a:spcBef>
              <a:spcAft>
                <a:spcPts val="0"/>
              </a:spcAft>
              <a:buSzPts val="2800"/>
              <a:buNone/>
            </a:pPr>
            <a:r>
              <a:t/>
            </a:r>
            <a:endParaRPr sz="2400">
              <a:latin typeface="Proxima Nova"/>
              <a:ea typeface="Proxima Nova"/>
              <a:cs typeface="Proxima Nova"/>
              <a:sym typeface="Proxima Nova"/>
            </a:endParaRPr>
          </a:p>
          <a:p>
            <a:pPr indent="0" lvl="0" marL="457200" rtl="0" algn="l">
              <a:lnSpc>
                <a:spcPct val="90000"/>
              </a:lnSpc>
              <a:spcBef>
                <a:spcPts val="1000"/>
              </a:spcBef>
              <a:spcAft>
                <a:spcPts val="0"/>
              </a:spcAft>
              <a:buSzPts val="2800"/>
              <a:buNone/>
            </a:pPr>
            <a:r>
              <a:t/>
            </a:r>
            <a:endParaRPr sz="2400">
              <a:latin typeface="Proxima Nova"/>
              <a:ea typeface="Proxima Nova"/>
              <a:cs typeface="Proxima Nova"/>
              <a:sym typeface="Proxima Nova"/>
            </a:endParaRPr>
          </a:p>
          <a:p>
            <a:pPr indent="0" lvl="0" marL="0" rtl="0" algn="l">
              <a:lnSpc>
                <a:spcPct val="90000"/>
              </a:lnSpc>
              <a:spcBef>
                <a:spcPts val="1000"/>
              </a:spcBef>
              <a:spcAft>
                <a:spcPts val="0"/>
              </a:spcAft>
              <a:buSzPts val="2800"/>
              <a:buNone/>
            </a:pPr>
            <a:r>
              <a:t/>
            </a:r>
            <a:endParaRPr sz="2400">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153f9196834_0_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b="1" lang="en-US">
                <a:solidFill>
                  <a:srgbClr val="351C75"/>
                </a:solidFill>
              </a:rPr>
              <a:t>Marketing your Events in Maucker Union</a:t>
            </a:r>
            <a:endParaRPr b="1" i="0" sz="4400" u="none" cap="none" strike="noStrike">
              <a:solidFill>
                <a:srgbClr val="351C75"/>
              </a:solidFill>
              <a:latin typeface="Calibri"/>
              <a:ea typeface="Calibri"/>
              <a:cs typeface="Calibri"/>
              <a:sym typeface="Calibri"/>
            </a:endParaRPr>
          </a:p>
        </p:txBody>
      </p:sp>
      <p:sp>
        <p:nvSpPr>
          <p:cNvPr id="374" name="Google Shape;374;g153f9196834_0_18"/>
          <p:cNvSpPr txBox="1"/>
          <p:nvPr>
            <p:ph idx="1" type="body"/>
          </p:nvPr>
        </p:nvSpPr>
        <p:spPr>
          <a:xfrm>
            <a:off x="838200" y="1498650"/>
            <a:ext cx="10695000" cy="52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2400"/>
              <a:t>Southwest Entrance Marquee:</a:t>
            </a:r>
            <a:endParaRPr b="1" sz="2400"/>
          </a:p>
          <a:p>
            <a:pPr indent="0" lvl="0" marL="0" rtl="0" algn="l">
              <a:lnSpc>
                <a:spcPct val="90000"/>
              </a:lnSpc>
              <a:spcBef>
                <a:spcPts val="1000"/>
              </a:spcBef>
              <a:spcAft>
                <a:spcPts val="0"/>
              </a:spcAft>
              <a:buSzPts val="2800"/>
              <a:buNone/>
            </a:pPr>
            <a:r>
              <a:rPr lang="en-US" sz="2400"/>
              <a:t>Student Organizations can market events for up to two weeks.  Submit event information to: </a:t>
            </a:r>
            <a:r>
              <a:rPr lang="en-US" sz="1700" u="sng">
                <a:solidFill>
                  <a:schemeClr val="hlink"/>
                </a:solidFill>
                <a:hlinkClick r:id="rId3"/>
              </a:rPr>
              <a:t>https://docs.google.com/forms/d/e/1FAIpQLSe3-kmuaYC_t1V3oPqSYTt3YNLbrrQoFlr_GJr5CUQru71QpA/viewform</a:t>
            </a:r>
            <a:endParaRPr sz="1700"/>
          </a:p>
          <a:p>
            <a:pPr indent="0" lvl="0" marL="0" rtl="0" algn="l">
              <a:lnSpc>
                <a:spcPct val="90000"/>
              </a:lnSpc>
              <a:spcBef>
                <a:spcPts val="1000"/>
              </a:spcBef>
              <a:spcAft>
                <a:spcPts val="0"/>
              </a:spcAft>
              <a:buSzPts val="2800"/>
              <a:buNone/>
            </a:pPr>
            <a:r>
              <a:rPr b="1" lang="en-US" sz="2400"/>
              <a:t>Interior Entrance Displays:</a:t>
            </a:r>
            <a:endParaRPr b="1" sz="2400"/>
          </a:p>
          <a:p>
            <a:pPr indent="0" lvl="0" marL="0" rtl="0" algn="l">
              <a:lnSpc>
                <a:spcPct val="90000"/>
              </a:lnSpc>
              <a:spcBef>
                <a:spcPts val="1000"/>
              </a:spcBef>
              <a:spcAft>
                <a:spcPts val="0"/>
              </a:spcAft>
              <a:buSzPts val="2800"/>
              <a:buNone/>
            </a:pPr>
            <a:r>
              <a:rPr lang="en-US" sz="2400"/>
              <a:t>Student Organizations can market events for up to two weeks.  Information on slide format and submission form can be found at: </a:t>
            </a:r>
            <a:r>
              <a:rPr lang="en-US" sz="1700" u="sng">
                <a:solidFill>
                  <a:schemeClr val="hlink"/>
                </a:solidFill>
                <a:hlinkClick r:id="rId4"/>
              </a:rPr>
              <a:t>https://docs.google.com/forms/d/e/1FAIpQLSeELtrTxSVERzKjvWbmCpXqbYTdGRpO3rI9FRDG7J91HW-WMg/viewform</a:t>
            </a:r>
            <a:endParaRPr sz="1700"/>
          </a:p>
          <a:p>
            <a:pPr indent="0" lvl="0" marL="0" rtl="0" algn="l">
              <a:lnSpc>
                <a:spcPct val="90000"/>
              </a:lnSpc>
              <a:spcBef>
                <a:spcPts val="1000"/>
              </a:spcBef>
              <a:spcAft>
                <a:spcPts val="0"/>
              </a:spcAft>
              <a:buSzPts val="2800"/>
              <a:buNone/>
            </a:pPr>
            <a:r>
              <a:rPr b="1" lang="en-US" sz="2200"/>
              <a:t>Student Involvement Calendar of Events:</a:t>
            </a:r>
            <a:endParaRPr b="1" sz="2200"/>
          </a:p>
          <a:p>
            <a:pPr indent="0" lvl="0" marL="0" rtl="0" algn="l">
              <a:lnSpc>
                <a:spcPct val="90000"/>
              </a:lnSpc>
              <a:spcBef>
                <a:spcPts val="1000"/>
              </a:spcBef>
              <a:spcAft>
                <a:spcPts val="0"/>
              </a:spcAft>
              <a:buSzPts val="2800"/>
              <a:buNone/>
            </a:pPr>
            <a:r>
              <a:rPr lang="en-US" sz="2200"/>
              <a:t>Events reserved in EMS reservable spaces automatically populate to: </a:t>
            </a:r>
            <a:r>
              <a:rPr lang="en-US" sz="2200" u="sng">
                <a:solidFill>
                  <a:schemeClr val="hlink"/>
                </a:solidFill>
                <a:hlinkClick r:id="rId5"/>
              </a:rPr>
              <a:t>https://eventschedule.uni.edu/</a:t>
            </a:r>
            <a:r>
              <a:rPr lang="en-US" sz="2200"/>
              <a:t>  </a:t>
            </a:r>
            <a:endParaRPr sz="2200"/>
          </a:p>
          <a:p>
            <a:pPr indent="0" lvl="0" marL="0" rtl="0" algn="l">
              <a:lnSpc>
                <a:spcPct val="90000"/>
              </a:lnSpc>
              <a:spcBef>
                <a:spcPts val="1000"/>
              </a:spcBef>
              <a:spcAft>
                <a:spcPts val="0"/>
              </a:spcAft>
              <a:buSzPts val="2800"/>
              <a:buNone/>
            </a:pPr>
            <a:r>
              <a:rPr lang="en-US" sz="2200"/>
              <a:t>This is also a good resource to see what other events may be occurring across campus that could conflict with your events!</a:t>
            </a:r>
            <a:endParaRPr sz="2200"/>
          </a:p>
          <a:p>
            <a:pPr indent="-215900" lvl="1" marL="685800" rtl="0" algn="l">
              <a:lnSpc>
                <a:spcPct val="90000"/>
              </a:lnSpc>
              <a:spcBef>
                <a:spcPts val="500"/>
              </a:spcBef>
              <a:spcAft>
                <a:spcPts val="0"/>
              </a:spcAft>
              <a:buSzPts val="2200"/>
              <a:buFont typeface="Calibri"/>
              <a:buChar char="•"/>
            </a:pPr>
            <a:r>
              <a:rPr lang="en-US" sz="2200"/>
              <a:t>Calendar of all events</a:t>
            </a:r>
            <a:endParaRPr sz="2400">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53f9196834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b="1" lang="en-US">
                <a:solidFill>
                  <a:srgbClr val="351C75"/>
                </a:solidFill>
              </a:rPr>
              <a:t>Event Management Safety</a:t>
            </a:r>
            <a:endParaRPr b="1" i="0" sz="4400" u="none" cap="none" strike="noStrike">
              <a:solidFill>
                <a:srgbClr val="351C75"/>
              </a:solidFill>
              <a:latin typeface="Calibri"/>
              <a:ea typeface="Calibri"/>
              <a:cs typeface="Calibri"/>
              <a:sym typeface="Calibri"/>
            </a:endParaRPr>
          </a:p>
        </p:txBody>
      </p:sp>
      <p:sp>
        <p:nvSpPr>
          <p:cNvPr id="381" name="Google Shape;381;g153f9196834_0_6"/>
          <p:cNvSpPr txBox="1"/>
          <p:nvPr>
            <p:ph idx="1" type="body"/>
          </p:nvPr>
        </p:nvSpPr>
        <p:spPr>
          <a:xfrm>
            <a:off x="838200" y="1498650"/>
            <a:ext cx="10695000" cy="38934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1000"/>
              </a:spcBef>
              <a:spcAft>
                <a:spcPts val="0"/>
              </a:spcAft>
              <a:buSzPts val="2800"/>
              <a:buNone/>
            </a:pPr>
            <a:r>
              <a:rPr b="1" lang="en-US" sz="2400">
                <a:latin typeface="Proxima Nova"/>
                <a:ea typeface="Proxima Nova"/>
                <a:cs typeface="Proxima Nova"/>
                <a:sym typeface="Proxima Nova"/>
              </a:rPr>
              <a:t>In the event of a medical emergency</a:t>
            </a:r>
            <a:endParaRPr b="1" sz="2400">
              <a:latin typeface="Proxima Nova"/>
              <a:ea typeface="Proxima Nova"/>
              <a:cs typeface="Proxima Nova"/>
              <a:sym typeface="Proxima Nova"/>
            </a:endParaRPr>
          </a:p>
          <a:p>
            <a:pPr indent="0" lvl="0" marL="457200" rtl="0" algn="l">
              <a:lnSpc>
                <a:spcPct val="90000"/>
              </a:lnSpc>
              <a:spcBef>
                <a:spcPts val="1000"/>
              </a:spcBef>
              <a:spcAft>
                <a:spcPts val="0"/>
              </a:spcAft>
              <a:buSzPts val="2800"/>
              <a:buNone/>
            </a:pPr>
            <a:r>
              <a:rPr lang="en-US" sz="2400">
                <a:latin typeface="Proxima Nova"/>
                <a:ea typeface="Proxima Nova"/>
                <a:cs typeface="Proxima Nova"/>
                <a:sym typeface="Proxima Nova"/>
              </a:rPr>
              <a:t>1)	Contact the building manager if applicable (in Maucker Union that would be full-time staff or evening/weekend building manager)</a:t>
            </a:r>
            <a:endParaRPr sz="2400">
              <a:latin typeface="Proxima Nova"/>
              <a:ea typeface="Proxima Nova"/>
              <a:cs typeface="Proxima Nova"/>
              <a:sym typeface="Proxima Nova"/>
            </a:endParaRPr>
          </a:p>
          <a:p>
            <a:pPr indent="0" lvl="0" marL="457200" rtl="0" algn="l">
              <a:lnSpc>
                <a:spcPct val="90000"/>
              </a:lnSpc>
              <a:spcBef>
                <a:spcPts val="1000"/>
              </a:spcBef>
              <a:spcAft>
                <a:spcPts val="0"/>
              </a:spcAft>
              <a:buSzPts val="2800"/>
              <a:buNone/>
            </a:pPr>
            <a:r>
              <a:rPr lang="en-US" sz="2400">
                <a:latin typeface="Proxima Nova"/>
                <a:ea typeface="Proxima Nova"/>
                <a:cs typeface="Proxima Nova"/>
                <a:sym typeface="Proxima Nova"/>
              </a:rPr>
              <a:t>2) 	If there is not a building manager, call UNI Public Safety 319-273-2712 rather than 911.  A UNI Public Safety Officer can be on the scene of the incident much faster to assess the situation and call for appropriate assistance.</a:t>
            </a:r>
            <a:endParaRPr sz="2400">
              <a:latin typeface="Proxima Nova"/>
              <a:ea typeface="Proxima Nova"/>
              <a:cs typeface="Proxima Nova"/>
              <a:sym typeface="Proxima Nova"/>
            </a:endParaRPr>
          </a:p>
          <a:p>
            <a:pPr indent="0" lvl="0" marL="914400" rtl="0" algn="l">
              <a:lnSpc>
                <a:spcPct val="90000"/>
              </a:lnSpc>
              <a:spcBef>
                <a:spcPts val="1000"/>
              </a:spcBef>
              <a:spcAft>
                <a:spcPts val="0"/>
              </a:spcAft>
              <a:buSzPts val="2800"/>
              <a:buNone/>
            </a:pPr>
            <a:r>
              <a:t/>
            </a:r>
            <a:endParaRPr sz="2200"/>
          </a:p>
          <a:p>
            <a:pPr indent="0" lvl="0" marL="914400" rtl="0" algn="l">
              <a:lnSpc>
                <a:spcPct val="90000"/>
              </a:lnSpc>
              <a:spcBef>
                <a:spcPts val="1000"/>
              </a:spcBef>
              <a:spcAft>
                <a:spcPts val="0"/>
              </a:spcAft>
              <a:buSzPts val="2800"/>
              <a:buNone/>
            </a:pPr>
            <a:r>
              <a:t/>
            </a:r>
            <a:endParaRPr sz="2400">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3be7ffcfec_0_0"/>
          <p:cNvSpPr txBox="1"/>
          <p:nvPr>
            <p:ph type="title"/>
          </p:nvPr>
        </p:nvSpPr>
        <p:spPr>
          <a:xfrm>
            <a:off x="838200" y="27661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a:t>Student Organization Funding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3be7ffcfec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Types of Funding</a:t>
            </a:r>
            <a:endParaRPr/>
          </a:p>
        </p:txBody>
      </p:sp>
      <p:sp>
        <p:nvSpPr>
          <p:cNvPr id="394" name="Google Shape;394;g23be7ffcfec_0_6"/>
          <p:cNvSpPr txBox="1"/>
          <p:nvPr>
            <p:ph idx="1" type="body"/>
          </p:nvPr>
        </p:nvSpPr>
        <p:spPr>
          <a:xfrm>
            <a:off x="838200" y="1825625"/>
            <a:ext cx="10515600" cy="16815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Budgetary Process</a:t>
            </a:r>
            <a:endParaRPr/>
          </a:p>
          <a:p>
            <a:pPr indent="-406400" lvl="0" marL="457200" rtl="0" algn="l">
              <a:lnSpc>
                <a:spcPct val="90000"/>
              </a:lnSpc>
              <a:spcBef>
                <a:spcPts val="0"/>
              </a:spcBef>
              <a:spcAft>
                <a:spcPts val="0"/>
              </a:spcAft>
              <a:buSzPts val="2800"/>
              <a:buChar char="•"/>
            </a:pPr>
            <a:r>
              <a:rPr lang="en-US"/>
              <a:t>Contingency Fund</a:t>
            </a:r>
            <a:endParaRPr/>
          </a:p>
          <a:p>
            <a:pPr indent="-406400" lvl="0" marL="457200" rtl="0" algn="l">
              <a:lnSpc>
                <a:spcPct val="90000"/>
              </a:lnSpc>
              <a:spcBef>
                <a:spcPts val="0"/>
              </a:spcBef>
              <a:spcAft>
                <a:spcPts val="0"/>
              </a:spcAft>
              <a:buSzPts val="2800"/>
              <a:buChar char="•"/>
            </a:pPr>
            <a:r>
              <a:rPr lang="en-US"/>
              <a:t>Coca-Cola Fund</a:t>
            </a:r>
            <a:endParaRPr/>
          </a:p>
          <a:p>
            <a:pPr indent="-406400" lvl="0" marL="457200" rtl="0" algn="l">
              <a:lnSpc>
                <a:spcPct val="90000"/>
              </a:lnSpc>
              <a:spcBef>
                <a:spcPts val="0"/>
              </a:spcBef>
              <a:spcAft>
                <a:spcPts val="0"/>
              </a:spcAft>
              <a:buSzPts val="2800"/>
              <a:buChar char="•"/>
            </a:pPr>
            <a:r>
              <a:rPr lang="en-US"/>
              <a:t>Intercollegiate Academic Fund</a:t>
            </a:r>
            <a:endParaRPr/>
          </a:p>
        </p:txBody>
      </p:sp>
      <p:sp>
        <p:nvSpPr>
          <p:cNvPr id="395" name="Google Shape;395;g23be7ffcfec_0_6"/>
          <p:cNvSpPr txBox="1"/>
          <p:nvPr>
            <p:ph type="title"/>
          </p:nvPr>
        </p:nvSpPr>
        <p:spPr>
          <a:xfrm>
            <a:off x="838200" y="3507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Contact Information</a:t>
            </a:r>
            <a:endParaRPr/>
          </a:p>
        </p:txBody>
      </p:sp>
      <p:sp>
        <p:nvSpPr>
          <p:cNvPr id="396" name="Google Shape;396;g23be7ffcfec_0_6"/>
          <p:cNvSpPr txBox="1"/>
          <p:nvPr>
            <p:ph idx="1" type="body"/>
          </p:nvPr>
        </p:nvSpPr>
        <p:spPr>
          <a:xfrm>
            <a:off x="838200" y="4832825"/>
            <a:ext cx="10515600" cy="168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a:t>NISG Director of Administration and Finance</a:t>
            </a:r>
            <a:endParaRPr/>
          </a:p>
          <a:p>
            <a:pPr indent="0" lvl="0" marL="0" rtl="0" algn="l">
              <a:lnSpc>
                <a:spcPct val="90000"/>
              </a:lnSpc>
              <a:spcBef>
                <a:spcPts val="1000"/>
              </a:spcBef>
              <a:spcAft>
                <a:spcPts val="0"/>
              </a:spcAft>
              <a:buSzPts val="2800"/>
              <a:buNone/>
            </a:pPr>
            <a:r>
              <a:rPr b="1" lang="en-US"/>
              <a:t>nisg-finance@uni.edu</a:t>
            </a:r>
            <a:endParaRPr b="1"/>
          </a:p>
        </p:txBody>
      </p:sp>
      <p:pic>
        <p:nvPicPr>
          <p:cNvPr id="397" name="Google Shape;397;g23be7ffcfec_0_6"/>
          <p:cNvPicPr preferRelativeResize="0"/>
          <p:nvPr/>
        </p:nvPicPr>
        <p:blipFill>
          <a:blip r:embed="rId3">
            <a:alphaModFix/>
          </a:blip>
          <a:stretch>
            <a:fillRect/>
          </a:stretch>
        </p:blipFill>
        <p:spPr>
          <a:xfrm>
            <a:off x="7976600" y="1169125"/>
            <a:ext cx="2959323" cy="4142648"/>
          </a:xfrm>
          <a:prstGeom prst="rect">
            <a:avLst/>
          </a:prstGeom>
          <a:noFill/>
          <a:ln cap="flat" cmpd="sng" w="9525">
            <a:solidFill>
              <a:srgbClr val="44546A"/>
            </a:solidFill>
            <a:prstDash val="solid"/>
            <a:round/>
            <a:headEnd len="sm" w="sm" type="none"/>
            <a:tailEnd len="sm" w="sm" type="none"/>
          </a:ln>
        </p:spPr>
      </p:pic>
      <p:sp>
        <p:nvSpPr>
          <p:cNvPr id="398" name="Google Shape;398;g23be7ffcfec_0_6"/>
          <p:cNvSpPr txBox="1"/>
          <p:nvPr/>
        </p:nvSpPr>
        <p:spPr>
          <a:xfrm>
            <a:off x="7935925" y="56281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      Evan Winter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3be7ffcfec_0_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Overview of Funding Processes</a:t>
            </a:r>
            <a:endParaRPr/>
          </a:p>
        </p:txBody>
      </p:sp>
      <p:sp>
        <p:nvSpPr>
          <p:cNvPr id="405" name="Google Shape;405;g23be7ffcfec_0_12"/>
          <p:cNvSpPr txBox="1"/>
          <p:nvPr>
            <p:ph idx="1" type="body"/>
          </p:nvPr>
        </p:nvSpPr>
        <p:spPr>
          <a:xfrm>
            <a:off x="838200" y="1825625"/>
            <a:ext cx="10515600" cy="466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2000"/>
              <a:t>Budgetary</a:t>
            </a:r>
            <a:endParaRPr b="1" sz="2000"/>
          </a:p>
          <a:p>
            <a:pPr indent="-355600" lvl="0" marL="457200" rtl="0" algn="l">
              <a:spcBef>
                <a:spcPts val="0"/>
              </a:spcBef>
              <a:spcAft>
                <a:spcPts val="0"/>
              </a:spcAft>
              <a:buSzPts val="2000"/>
              <a:buChar char="•"/>
            </a:pPr>
            <a:r>
              <a:rPr lang="en-US" sz="2000"/>
              <a:t>Student organizations must submit a budgetary fund request form, including a detailed budget breakdown for events/expenses the organization wishes to receive funding for</a:t>
            </a:r>
            <a:endParaRPr sz="2000"/>
          </a:p>
          <a:p>
            <a:pPr indent="-355600" lvl="0" marL="457200" rtl="0" algn="l">
              <a:spcBef>
                <a:spcPts val="0"/>
              </a:spcBef>
              <a:spcAft>
                <a:spcPts val="0"/>
              </a:spcAft>
              <a:buSzPts val="2000"/>
              <a:buChar char="•"/>
            </a:pPr>
            <a:r>
              <a:rPr lang="en-US" sz="2000"/>
              <a:t>This budgetary process will happen in the spring.</a:t>
            </a:r>
            <a:endParaRPr sz="2000"/>
          </a:p>
          <a:p>
            <a:pPr indent="0" lvl="0" marL="0" rtl="0" algn="l">
              <a:lnSpc>
                <a:spcPct val="90000"/>
              </a:lnSpc>
              <a:spcBef>
                <a:spcPts val="1000"/>
              </a:spcBef>
              <a:spcAft>
                <a:spcPts val="0"/>
              </a:spcAft>
              <a:buSzPts val="2800"/>
              <a:buNone/>
            </a:pPr>
            <a:r>
              <a:rPr b="1" lang="en-US" sz="2000"/>
              <a:t>Non-Allocated (previously known as the Contingency fund)</a:t>
            </a:r>
            <a:endParaRPr b="1" sz="2000"/>
          </a:p>
          <a:p>
            <a:pPr indent="-355600" lvl="0" marL="457200" rtl="0" algn="l">
              <a:lnSpc>
                <a:spcPct val="90000"/>
              </a:lnSpc>
              <a:spcBef>
                <a:spcPts val="1000"/>
              </a:spcBef>
              <a:spcAft>
                <a:spcPts val="0"/>
              </a:spcAft>
              <a:buSzPts val="2000"/>
              <a:buChar char="•"/>
            </a:pPr>
            <a:r>
              <a:rPr lang="en-US" sz="2000"/>
              <a:t>Funds similar items to budgetary allocations</a:t>
            </a:r>
            <a:endParaRPr sz="2000"/>
          </a:p>
          <a:p>
            <a:pPr indent="-355600" lvl="0" marL="457200" rtl="0" algn="l">
              <a:lnSpc>
                <a:spcPct val="90000"/>
              </a:lnSpc>
              <a:spcBef>
                <a:spcPts val="0"/>
              </a:spcBef>
              <a:spcAft>
                <a:spcPts val="0"/>
              </a:spcAft>
              <a:buSzPts val="2000"/>
              <a:buChar char="•"/>
            </a:pPr>
            <a:r>
              <a:rPr lang="en-US" sz="2000"/>
              <a:t>Funding decision is based on merit and availability throughout the fiscal year (July 1st 2024- June 30th 2025)</a:t>
            </a:r>
            <a:endParaRPr sz="2000"/>
          </a:p>
          <a:p>
            <a:pPr indent="0" lvl="0" marL="0" rtl="0" algn="l">
              <a:lnSpc>
                <a:spcPct val="90000"/>
              </a:lnSpc>
              <a:spcBef>
                <a:spcPts val="1000"/>
              </a:spcBef>
              <a:spcAft>
                <a:spcPts val="0"/>
              </a:spcAft>
              <a:buSzPts val="2800"/>
              <a:buNone/>
            </a:pPr>
            <a:r>
              <a:rPr b="1" lang="en-US" sz="2000"/>
              <a:t>Coca-Cola</a:t>
            </a:r>
            <a:endParaRPr b="1" sz="2000"/>
          </a:p>
          <a:p>
            <a:pPr indent="-355600" lvl="0" marL="457200" rtl="0" algn="l">
              <a:lnSpc>
                <a:spcPct val="90000"/>
              </a:lnSpc>
              <a:spcBef>
                <a:spcPts val="1000"/>
              </a:spcBef>
              <a:spcAft>
                <a:spcPts val="0"/>
              </a:spcAft>
              <a:buSzPts val="2000"/>
              <a:buChar char="•"/>
            </a:pPr>
            <a:r>
              <a:rPr lang="en-US" sz="2000"/>
              <a:t>The </a:t>
            </a:r>
            <a:r>
              <a:rPr b="1" lang="en-US" sz="2000" u="sng"/>
              <a:t>only</a:t>
            </a:r>
            <a:r>
              <a:rPr lang="en-US" sz="2000"/>
              <a:t> funding source for food</a:t>
            </a:r>
            <a:endParaRPr sz="2000"/>
          </a:p>
          <a:p>
            <a:pPr indent="-355600" lvl="0" marL="457200" rtl="0" algn="l">
              <a:lnSpc>
                <a:spcPct val="90000"/>
              </a:lnSpc>
              <a:spcBef>
                <a:spcPts val="0"/>
              </a:spcBef>
              <a:spcAft>
                <a:spcPts val="0"/>
              </a:spcAft>
              <a:buSzPts val="2000"/>
              <a:buChar char="•"/>
            </a:pPr>
            <a:r>
              <a:rPr lang="en-US" sz="2000"/>
              <a:t>Can also fund travel and other events benefitting the campus</a:t>
            </a:r>
            <a:endParaRPr sz="2000"/>
          </a:p>
          <a:p>
            <a:pPr indent="0" lvl="0" marL="0" rtl="0" algn="l">
              <a:lnSpc>
                <a:spcPct val="90000"/>
              </a:lnSpc>
              <a:spcBef>
                <a:spcPts val="1000"/>
              </a:spcBef>
              <a:spcAft>
                <a:spcPts val="0"/>
              </a:spcAft>
              <a:buSzPts val="2800"/>
              <a:buNone/>
            </a:pPr>
            <a:r>
              <a:rPr b="1" lang="en-US" sz="2000"/>
              <a:t>Intercollegiate Academic Fund</a:t>
            </a:r>
            <a:endParaRPr b="1" sz="2000"/>
          </a:p>
          <a:p>
            <a:pPr indent="-355600" lvl="0" marL="457200" rtl="0" algn="l">
              <a:lnSpc>
                <a:spcPct val="90000"/>
              </a:lnSpc>
              <a:spcBef>
                <a:spcPts val="1000"/>
              </a:spcBef>
              <a:spcAft>
                <a:spcPts val="0"/>
              </a:spcAft>
              <a:buSzPts val="2000"/>
              <a:buChar char="•"/>
            </a:pPr>
            <a:r>
              <a:rPr lang="en-US" sz="2000"/>
              <a:t>Used for research, academic presentations and competitions</a:t>
            </a:r>
            <a:endParaRPr sz="2000"/>
          </a:p>
          <a:p>
            <a:pPr indent="-355600" lvl="0" marL="457200" rtl="0" algn="l">
              <a:lnSpc>
                <a:spcPct val="90000"/>
              </a:lnSpc>
              <a:spcBef>
                <a:spcPts val="0"/>
              </a:spcBef>
              <a:spcAft>
                <a:spcPts val="0"/>
              </a:spcAft>
              <a:buSzPts val="2000"/>
              <a:buChar char="•"/>
            </a:pPr>
            <a:r>
              <a:rPr lang="en-US" sz="2000"/>
              <a:t>Must be associated with an academic department</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eb495cc1e2_0_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B116F"/>
              </a:buClr>
              <a:buSzPts val="4400"/>
              <a:buFont typeface="Calibri"/>
              <a:buNone/>
            </a:pPr>
            <a:r>
              <a:rPr b="1" lang="en-US">
                <a:solidFill>
                  <a:srgbClr val="4B116F"/>
                </a:solidFill>
              </a:rPr>
              <a:t>Student Involvement Staff</a:t>
            </a:r>
            <a:endParaRPr b="1" i="0" sz="4400" u="none" cap="none" strike="noStrike">
              <a:solidFill>
                <a:srgbClr val="4B116F"/>
              </a:solidFill>
              <a:latin typeface="Calibri"/>
              <a:ea typeface="Calibri"/>
              <a:cs typeface="Calibri"/>
              <a:sym typeface="Calibri"/>
            </a:endParaRPr>
          </a:p>
        </p:txBody>
      </p:sp>
      <p:sp>
        <p:nvSpPr>
          <p:cNvPr id="186" name="Google Shape;186;geb495cc1e2_0_16"/>
          <p:cNvSpPr txBox="1"/>
          <p:nvPr>
            <p:ph idx="1" type="body"/>
          </p:nvPr>
        </p:nvSpPr>
        <p:spPr>
          <a:xfrm>
            <a:off x="3908450" y="1882725"/>
            <a:ext cx="5791800" cy="191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500"/>
              <a:t>Connie Hansen, Associate Director</a:t>
            </a:r>
            <a:endParaRPr sz="2900"/>
          </a:p>
          <a:p>
            <a:pPr indent="-184150" lvl="1" marL="685800" rtl="0" algn="l">
              <a:lnSpc>
                <a:spcPct val="90000"/>
              </a:lnSpc>
              <a:spcBef>
                <a:spcPts val="500"/>
              </a:spcBef>
              <a:spcAft>
                <a:spcPts val="0"/>
              </a:spcAft>
              <a:buSzPts val="2500"/>
              <a:buChar char="•"/>
            </a:pPr>
            <a:r>
              <a:rPr lang="en-US" sz="2500"/>
              <a:t>Panther Pantry</a:t>
            </a:r>
            <a:endParaRPr sz="2500"/>
          </a:p>
          <a:p>
            <a:pPr indent="-184150" lvl="1" marL="685800" rtl="0" algn="l">
              <a:lnSpc>
                <a:spcPct val="90000"/>
              </a:lnSpc>
              <a:spcBef>
                <a:spcPts val="500"/>
              </a:spcBef>
              <a:spcAft>
                <a:spcPts val="0"/>
              </a:spcAft>
              <a:buSzPts val="2500"/>
              <a:buChar char="•"/>
            </a:pPr>
            <a:r>
              <a:rPr lang="en-US" sz="2500"/>
              <a:t>Panther FYI</a:t>
            </a:r>
            <a:endParaRPr sz="2500"/>
          </a:p>
          <a:p>
            <a:pPr indent="-184150" lvl="1" marL="685800" rtl="0" algn="l">
              <a:lnSpc>
                <a:spcPct val="90000"/>
              </a:lnSpc>
              <a:spcBef>
                <a:spcPts val="500"/>
              </a:spcBef>
              <a:spcAft>
                <a:spcPts val="0"/>
              </a:spcAft>
              <a:buSzPts val="2500"/>
              <a:buChar char="•"/>
            </a:pPr>
            <a:r>
              <a:rPr lang="en-US" sz="2500"/>
              <a:t>Student Organization Support</a:t>
            </a:r>
            <a:endParaRPr sz="2500"/>
          </a:p>
          <a:p>
            <a:pPr indent="0" lvl="0" marL="0" rtl="0" algn="l">
              <a:lnSpc>
                <a:spcPct val="90000"/>
              </a:lnSpc>
              <a:spcBef>
                <a:spcPts val="500"/>
              </a:spcBef>
              <a:spcAft>
                <a:spcPts val="0"/>
              </a:spcAft>
              <a:buSzPts val="2800"/>
              <a:buNone/>
            </a:pPr>
            <a:r>
              <a:t/>
            </a:r>
            <a:endParaRPr sz="2500"/>
          </a:p>
          <a:p>
            <a:pPr indent="0" lvl="0" marL="0" rtl="0" algn="l">
              <a:lnSpc>
                <a:spcPct val="90000"/>
              </a:lnSpc>
              <a:spcBef>
                <a:spcPts val="500"/>
              </a:spcBef>
              <a:spcAft>
                <a:spcPts val="0"/>
              </a:spcAft>
              <a:buSzPts val="2800"/>
              <a:buNone/>
            </a:pPr>
            <a:r>
              <a:t/>
            </a:r>
            <a:endParaRPr sz="2500"/>
          </a:p>
          <a:p>
            <a:pPr indent="0" lvl="0" marL="457200" rtl="0" algn="l">
              <a:lnSpc>
                <a:spcPct val="90000"/>
              </a:lnSpc>
              <a:spcBef>
                <a:spcPts val="1000"/>
              </a:spcBef>
              <a:spcAft>
                <a:spcPts val="0"/>
              </a:spcAft>
              <a:buSzPts val="2800"/>
              <a:buNone/>
            </a:pPr>
            <a:r>
              <a:t/>
            </a:r>
            <a:endParaRPr sz="2500"/>
          </a:p>
        </p:txBody>
      </p:sp>
      <p:sp>
        <p:nvSpPr>
          <p:cNvPr id="187" name="Google Shape;187;geb495cc1e2_0_16"/>
          <p:cNvSpPr txBox="1"/>
          <p:nvPr/>
        </p:nvSpPr>
        <p:spPr>
          <a:xfrm>
            <a:off x="3908450" y="4430150"/>
            <a:ext cx="5347800" cy="1817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600"/>
              <a:buFont typeface="Arial"/>
              <a:buNone/>
            </a:pPr>
            <a:r>
              <a:rPr b="0" i="0" lang="en-US" sz="2600" u="none" cap="none" strike="noStrike">
                <a:solidFill>
                  <a:schemeClr val="dk1"/>
                </a:solidFill>
                <a:latin typeface="Calibri"/>
                <a:ea typeface="Calibri"/>
                <a:cs typeface="Calibri"/>
                <a:sym typeface="Calibri"/>
              </a:rPr>
              <a:t>Pam Creger, Secretary </a:t>
            </a:r>
            <a:endParaRPr b="0" i="0" sz="2600" u="none" cap="none" strike="noStrike">
              <a:solidFill>
                <a:schemeClr val="dk1"/>
              </a:solidFill>
              <a:latin typeface="Calibri"/>
              <a:ea typeface="Calibri"/>
              <a:cs typeface="Calibri"/>
              <a:sym typeface="Calibri"/>
            </a:endParaRPr>
          </a:p>
          <a:p>
            <a:pPr indent="-215900" lvl="1" marL="685800" marR="0" rtl="0" algn="l">
              <a:lnSpc>
                <a:spcPct val="90000"/>
              </a:lnSpc>
              <a:spcBef>
                <a:spcPts val="5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NISG Funding </a:t>
            </a:r>
            <a:endParaRPr b="0" i="0" sz="2600" u="none" cap="none" strike="noStrike">
              <a:solidFill>
                <a:schemeClr val="dk1"/>
              </a:solidFill>
              <a:latin typeface="Calibri"/>
              <a:ea typeface="Calibri"/>
              <a:cs typeface="Calibri"/>
              <a:sym typeface="Calibri"/>
            </a:endParaRPr>
          </a:p>
          <a:p>
            <a:pPr indent="-215900" lvl="1" marL="685800" marR="0" rtl="0" algn="l">
              <a:lnSpc>
                <a:spcPct val="90000"/>
              </a:lnSpc>
              <a:spcBef>
                <a:spcPts val="5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Student Organization Start up</a:t>
            </a:r>
            <a:endParaRPr b="0" i="0" sz="2600" u="none" cap="none" strike="noStrike">
              <a:solidFill>
                <a:schemeClr val="dk1"/>
              </a:solidFill>
              <a:latin typeface="Calibri"/>
              <a:ea typeface="Calibri"/>
              <a:cs typeface="Calibri"/>
              <a:sym typeface="Calibri"/>
            </a:endParaRPr>
          </a:p>
          <a:p>
            <a:pPr indent="-215900" lvl="1" marL="685800" marR="0" rtl="0" algn="l">
              <a:lnSpc>
                <a:spcPct val="90000"/>
              </a:lnSpc>
              <a:spcBef>
                <a:spcPts val="5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Student Organization Resources</a:t>
            </a:r>
            <a:endParaRPr b="0" i="0" sz="1400" u="none" cap="none" strike="noStrike">
              <a:solidFill>
                <a:srgbClr val="000000"/>
              </a:solidFill>
              <a:latin typeface="Calibri"/>
              <a:ea typeface="Calibri"/>
              <a:cs typeface="Calibri"/>
              <a:sym typeface="Calibri"/>
            </a:endParaRPr>
          </a:p>
        </p:txBody>
      </p:sp>
      <p:pic>
        <p:nvPicPr>
          <p:cNvPr id="188" name="Google Shape;188;geb495cc1e2_0_16"/>
          <p:cNvPicPr preferRelativeResize="0"/>
          <p:nvPr/>
        </p:nvPicPr>
        <p:blipFill>
          <a:blip r:embed="rId3">
            <a:alphaModFix/>
          </a:blip>
          <a:stretch>
            <a:fillRect/>
          </a:stretch>
        </p:blipFill>
        <p:spPr>
          <a:xfrm>
            <a:off x="667650" y="1382050"/>
            <a:ext cx="1959146" cy="2449526"/>
          </a:xfrm>
          <a:prstGeom prst="rect">
            <a:avLst/>
          </a:prstGeom>
          <a:noFill/>
          <a:ln>
            <a:noFill/>
          </a:ln>
        </p:spPr>
      </p:pic>
      <p:pic>
        <p:nvPicPr>
          <p:cNvPr id="189" name="Google Shape;189;geb495cc1e2_0_16"/>
          <p:cNvPicPr preferRelativeResize="0"/>
          <p:nvPr/>
        </p:nvPicPr>
        <p:blipFill>
          <a:blip r:embed="rId4">
            <a:alphaModFix/>
          </a:blip>
          <a:stretch>
            <a:fillRect/>
          </a:stretch>
        </p:blipFill>
        <p:spPr>
          <a:xfrm>
            <a:off x="667650" y="4159170"/>
            <a:ext cx="1959150" cy="2449531"/>
          </a:xfrm>
          <a:prstGeom prst="rect">
            <a:avLst/>
          </a:prstGeom>
          <a:noFill/>
          <a:ln>
            <a:noFill/>
          </a:ln>
        </p:spPr>
      </p:pic>
      <p:pic>
        <p:nvPicPr>
          <p:cNvPr id="190" name="Google Shape;190;geb495cc1e2_0_16"/>
          <p:cNvPicPr preferRelativeResize="0"/>
          <p:nvPr/>
        </p:nvPicPr>
        <p:blipFill>
          <a:blip r:embed="rId5">
            <a:alphaModFix/>
          </a:blip>
          <a:stretch>
            <a:fillRect/>
          </a:stretch>
        </p:blipFill>
        <p:spPr>
          <a:xfrm>
            <a:off x="9499425" y="1582975"/>
            <a:ext cx="1905000" cy="1905000"/>
          </a:xfrm>
          <a:prstGeom prst="rect">
            <a:avLst/>
          </a:prstGeom>
          <a:noFill/>
          <a:ln>
            <a:noFill/>
          </a:ln>
        </p:spPr>
      </p:pic>
      <p:pic>
        <p:nvPicPr>
          <p:cNvPr id="191" name="Google Shape;191;geb495cc1e2_0_16"/>
          <p:cNvPicPr preferRelativeResize="0"/>
          <p:nvPr/>
        </p:nvPicPr>
        <p:blipFill>
          <a:blip r:embed="rId6">
            <a:alphaModFix/>
          </a:blip>
          <a:stretch>
            <a:fillRect/>
          </a:stretch>
        </p:blipFill>
        <p:spPr>
          <a:xfrm>
            <a:off x="9499425" y="4257763"/>
            <a:ext cx="1905000" cy="1457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3be7ffcfec_0_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The Budgetary Process</a:t>
            </a:r>
            <a:endParaRPr/>
          </a:p>
        </p:txBody>
      </p:sp>
      <p:sp>
        <p:nvSpPr>
          <p:cNvPr id="412" name="Google Shape;412;g23be7ffcfec_0_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We are back to a budgetary review process</a:t>
            </a:r>
            <a:endParaRPr/>
          </a:p>
          <a:p>
            <a:pPr indent="-406400" lvl="0" marL="457200" rtl="0" algn="l">
              <a:spcBef>
                <a:spcPts val="0"/>
              </a:spcBef>
              <a:spcAft>
                <a:spcPts val="0"/>
              </a:spcAft>
              <a:buSzPts val="2800"/>
              <a:buChar char="•"/>
            </a:pPr>
            <a:r>
              <a:rPr lang="en-US"/>
              <a:t>Organizations are required to submit a form including a budget breakdown for fundable expenses they wish to receive funding for</a:t>
            </a:r>
            <a:endParaRPr/>
          </a:p>
          <a:p>
            <a:pPr indent="-406400" lvl="0" marL="457200" rtl="0" algn="l">
              <a:spcBef>
                <a:spcPts val="0"/>
              </a:spcBef>
              <a:spcAft>
                <a:spcPts val="0"/>
              </a:spcAft>
              <a:buSzPts val="2800"/>
              <a:buChar char="•"/>
            </a:pPr>
            <a:r>
              <a:rPr lang="en-US"/>
              <a:t>Student orgs are emailed the results after review by the budgetary committee and after the Senate votes on the budget</a:t>
            </a:r>
            <a:endParaRPr/>
          </a:p>
          <a:p>
            <a:pPr indent="-406400" lvl="0" marL="457200" rtl="0" algn="l">
              <a:spcBef>
                <a:spcPts val="0"/>
              </a:spcBef>
              <a:spcAft>
                <a:spcPts val="0"/>
              </a:spcAft>
              <a:buSzPts val="2800"/>
              <a:buChar char="•"/>
            </a:pPr>
            <a:r>
              <a:rPr lang="en-US"/>
              <a:t>2024-2025 budgetary allocations are linked </a:t>
            </a:r>
            <a:r>
              <a:rPr lang="en-US" u="sng">
                <a:solidFill>
                  <a:schemeClr val="hlink"/>
                </a:solidFill>
                <a:hlinkClick r:id="rId3"/>
              </a:rPr>
              <a:t>here</a:t>
            </a:r>
            <a:r>
              <a:rPr lang="en-US"/>
              <a:t>, but are also available to view at anytime on the </a:t>
            </a:r>
            <a:r>
              <a:rPr lang="en-US" u="sng">
                <a:solidFill>
                  <a:schemeClr val="hlink"/>
                </a:solidFill>
                <a:hlinkClick r:id="rId4"/>
              </a:rPr>
              <a:t>Northern Iowa Student Government website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3be7ffcfec_0_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Arial"/>
              <a:buNone/>
            </a:pPr>
            <a:r>
              <a:rPr lang="en-US"/>
              <a:t>The Non Allocated Fund</a:t>
            </a:r>
            <a:endParaRPr/>
          </a:p>
        </p:txBody>
      </p:sp>
      <p:sp>
        <p:nvSpPr>
          <p:cNvPr id="419" name="Google Shape;419;g23be7ffcfec_0_24"/>
          <p:cNvSpPr txBox="1"/>
          <p:nvPr>
            <p:ph idx="1" type="body"/>
          </p:nvPr>
        </p:nvSpPr>
        <p:spPr>
          <a:xfrm>
            <a:off x="838200" y="1447525"/>
            <a:ext cx="10515600" cy="47586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Year-round funding source</a:t>
            </a:r>
            <a:endParaRPr/>
          </a:p>
          <a:p>
            <a:pPr indent="-406400" lvl="0" marL="457200" rtl="0" algn="l">
              <a:lnSpc>
                <a:spcPct val="90000"/>
              </a:lnSpc>
              <a:spcBef>
                <a:spcPts val="0"/>
              </a:spcBef>
              <a:spcAft>
                <a:spcPts val="0"/>
              </a:spcAft>
              <a:buSzPts val="2800"/>
              <a:buChar char="•"/>
            </a:pPr>
            <a:r>
              <a:rPr lang="en-US"/>
              <a:t>Does not fund</a:t>
            </a:r>
            <a:endParaRPr/>
          </a:p>
          <a:p>
            <a:pPr indent="-381000" lvl="1" marL="914400" rtl="0" algn="l">
              <a:lnSpc>
                <a:spcPct val="90000"/>
              </a:lnSpc>
              <a:spcBef>
                <a:spcPts val="0"/>
              </a:spcBef>
              <a:spcAft>
                <a:spcPts val="0"/>
              </a:spcAft>
              <a:buSzPts val="2400"/>
              <a:buChar char="•"/>
            </a:pPr>
            <a:r>
              <a:rPr lang="en-US"/>
              <a:t>Food or beverages</a:t>
            </a:r>
            <a:endParaRPr/>
          </a:p>
          <a:p>
            <a:pPr indent="-381000" lvl="1" marL="914400" rtl="0" algn="l">
              <a:lnSpc>
                <a:spcPct val="90000"/>
              </a:lnSpc>
              <a:spcBef>
                <a:spcPts val="0"/>
              </a:spcBef>
              <a:spcAft>
                <a:spcPts val="0"/>
              </a:spcAft>
              <a:buSzPts val="2400"/>
              <a:buChar char="•"/>
            </a:pPr>
            <a:r>
              <a:rPr lang="en-US"/>
              <a:t>Events not open to all students</a:t>
            </a:r>
            <a:endParaRPr/>
          </a:p>
          <a:p>
            <a:pPr indent="-381000" lvl="1" marL="914400" rtl="0" algn="l">
              <a:lnSpc>
                <a:spcPct val="90000"/>
              </a:lnSpc>
              <a:spcBef>
                <a:spcPts val="0"/>
              </a:spcBef>
              <a:spcAft>
                <a:spcPts val="0"/>
              </a:spcAft>
              <a:buSzPts val="2400"/>
              <a:buChar char="•"/>
            </a:pPr>
            <a:r>
              <a:rPr lang="en-US"/>
              <a:t>Items that do not stay with the club</a:t>
            </a:r>
            <a:endParaRPr/>
          </a:p>
          <a:p>
            <a:pPr indent="-355600" lvl="2" marL="1371600" rtl="0" algn="l">
              <a:lnSpc>
                <a:spcPct val="90000"/>
              </a:lnSpc>
              <a:spcBef>
                <a:spcPts val="0"/>
              </a:spcBef>
              <a:spcAft>
                <a:spcPts val="0"/>
              </a:spcAft>
              <a:buSzPts val="2000"/>
              <a:buChar char="•"/>
            </a:pPr>
            <a:r>
              <a:rPr lang="en-US"/>
              <a:t>Ex. t-shirts for members (not used as jerseys or uniforms)</a:t>
            </a:r>
            <a:endParaRPr/>
          </a:p>
          <a:p>
            <a:pPr indent="-406400" lvl="0" marL="457200" rtl="0" algn="l">
              <a:lnSpc>
                <a:spcPct val="90000"/>
              </a:lnSpc>
              <a:spcBef>
                <a:spcPts val="0"/>
              </a:spcBef>
              <a:spcAft>
                <a:spcPts val="0"/>
              </a:spcAft>
              <a:buSzPts val="2800"/>
              <a:buChar char="•"/>
            </a:pPr>
            <a:r>
              <a:rPr lang="en-US"/>
              <a:t>Application based; link can be found </a:t>
            </a:r>
            <a:r>
              <a:rPr lang="en-US" u="sng">
                <a:solidFill>
                  <a:schemeClr val="hlink"/>
                </a:solidFill>
                <a:hlinkClick r:id="rId3"/>
              </a:rPr>
              <a:t>here</a:t>
            </a:r>
            <a:endParaRPr/>
          </a:p>
          <a:p>
            <a:pPr indent="-381000" lvl="1" marL="914400" rtl="0" algn="l">
              <a:lnSpc>
                <a:spcPct val="90000"/>
              </a:lnSpc>
              <a:spcBef>
                <a:spcPts val="0"/>
              </a:spcBef>
              <a:spcAft>
                <a:spcPts val="0"/>
              </a:spcAft>
              <a:buSzPts val="2400"/>
              <a:buChar char="•"/>
            </a:pPr>
            <a:r>
              <a:rPr lang="en-US"/>
              <a:t>Applications received less than two weeks prior to the event are subject to </a:t>
            </a:r>
            <a:r>
              <a:rPr lang="en-US" u="sng"/>
              <a:t>automatic denial</a:t>
            </a:r>
            <a:endParaRPr u="sng"/>
          </a:p>
          <a:p>
            <a:pPr indent="-406400" lvl="0" marL="457200" rtl="0" algn="l">
              <a:lnSpc>
                <a:spcPct val="90000"/>
              </a:lnSpc>
              <a:spcBef>
                <a:spcPts val="0"/>
              </a:spcBef>
              <a:spcAft>
                <a:spcPts val="0"/>
              </a:spcAft>
              <a:buSzPts val="2800"/>
              <a:buChar char="•"/>
            </a:pPr>
            <a:r>
              <a:rPr lang="en-US"/>
              <a:t>More money can be accessed by collaborating with other student organizations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3be7ffcfec_0_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Intercollegiate Academics Fund</a:t>
            </a:r>
            <a:endParaRPr/>
          </a:p>
        </p:txBody>
      </p:sp>
      <p:sp>
        <p:nvSpPr>
          <p:cNvPr id="426" name="Google Shape;426;g23be7ffcfec_0_3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Funding from the Provost office for research, competition, and academic presentations</a:t>
            </a:r>
            <a:endParaRPr/>
          </a:p>
          <a:p>
            <a:pPr indent="-406400" lvl="0" marL="457200" rtl="0" algn="l">
              <a:lnSpc>
                <a:spcPct val="90000"/>
              </a:lnSpc>
              <a:spcBef>
                <a:spcPts val="0"/>
              </a:spcBef>
              <a:spcAft>
                <a:spcPts val="0"/>
              </a:spcAft>
              <a:buSzPts val="2800"/>
              <a:buChar char="•"/>
            </a:pPr>
            <a:r>
              <a:rPr lang="en-US"/>
              <a:t>There is generally a large amount that can be funded, but the application process is more complicated than other sources</a:t>
            </a:r>
            <a:endParaRPr/>
          </a:p>
          <a:p>
            <a:pPr indent="-406400" lvl="0" marL="457200" rtl="0" algn="l">
              <a:lnSpc>
                <a:spcPct val="90000"/>
              </a:lnSpc>
              <a:spcBef>
                <a:spcPts val="0"/>
              </a:spcBef>
              <a:spcAft>
                <a:spcPts val="0"/>
              </a:spcAft>
              <a:buSzPts val="2800"/>
              <a:buChar char="•"/>
            </a:pPr>
            <a:r>
              <a:rPr lang="en-US"/>
              <a:t>Department Heads and Student Organization Advisors are able to help you through this process</a:t>
            </a:r>
            <a:endParaRPr/>
          </a:p>
          <a:p>
            <a:pPr indent="-406400" lvl="0" marL="457200" rtl="0" algn="l">
              <a:lnSpc>
                <a:spcPct val="90000"/>
              </a:lnSpc>
              <a:spcBef>
                <a:spcPts val="0"/>
              </a:spcBef>
              <a:spcAft>
                <a:spcPts val="0"/>
              </a:spcAft>
              <a:buSzPts val="2800"/>
              <a:buChar char="•"/>
            </a:pPr>
            <a:r>
              <a:rPr lang="en-US"/>
              <a:t>The link for more information about this fund can be found </a:t>
            </a:r>
            <a:r>
              <a:rPr lang="en-US" u="sng">
                <a:solidFill>
                  <a:schemeClr val="hlink"/>
                </a:solidFill>
                <a:hlinkClick r:id="rId3"/>
              </a:rPr>
              <a:t>here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3be7ffcfec_0_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The Coca-Cola Fund</a:t>
            </a:r>
            <a:endParaRPr/>
          </a:p>
        </p:txBody>
      </p:sp>
      <p:sp>
        <p:nvSpPr>
          <p:cNvPr id="433" name="Google Shape;433;g23be7ffcfec_0_30"/>
          <p:cNvSpPr txBox="1"/>
          <p:nvPr>
            <p:ph idx="1" type="body"/>
          </p:nvPr>
        </p:nvSpPr>
        <p:spPr>
          <a:xfrm>
            <a:off x="838200" y="1525750"/>
            <a:ext cx="10515600" cy="4351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The money for this fund comes from the university’s exclusivity agreement with Coca-Cola</a:t>
            </a:r>
            <a:endParaRPr/>
          </a:p>
          <a:p>
            <a:pPr indent="-406400" lvl="0" marL="457200" rtl="0" algn="l">
              <a:lnSpc>
                <a:spcPct val="90000"/>
              </a:lnSpc>
              <a:spcBef>
                <a:spcPts val="0"/>
              </a:spcBef>
              <a:spcAft>
                <a:spcPts val="0"/>
              </a:spcAft>
              <a:buSzPts val="2800"/>
              <a:buChar char="•"/>
            </a:pPr>
            <a:r>
              <a:rPr lang="en-US"/>
              <a:t>Funding guidelines are more flexible than the contingency fund</a:t>
            </a:r>
            <a:endParaRPr/>
          </a:p>
          <a:p>
            <a:pPr indent="-406400" lvl="0" marL="457200" rtl="0" algn="l">
              <a:lnSpc>
                <a:spcPct val="90000"/>
              </a:lnSpc>
              <a:spcBef>
                <a:spcPts val="0"/>
              </a:spcBef>
              <a:spcAft>
                <a:spcPts val="0"/>
              </a:spcAft>
              <a:buSzPts val="2800"/>
              <a:buChar char="•"/>
            </a:pPr>
            <a:r>
              <a:rPr lang="en-US"/>
              <a:t>This is the only fund that will grant money for food (or anything food-related)</a:t>
            </a:r>
            <a:endParaRPr/>
          </a:p>
          <a:p>
            <a:pPr indent="-406400" lvl="0" marL="457200" rtl="0" algn="l">
              <a:lnSpc>
                <a:spcPct val="90000"/>
              </a:lnSpc>
              <a:spcBef>
                <a:spcPts val="0"/>
              </a:spcBef>
              <a:spcAft>
                <a:spcPts val="0"/>
              </a:spcAft>
              <a:buSzPts val="2800"/>
              <a:buChar char="•"/>
            </a:pPr>
            <a:r>
              <a:rPr lang="en-US"/>
              <a:t>More money can be accessed when collaborating with other student organizations</a:t>
            </a:r>
            <a:endParaRPr/>
          </a:p>
          <a:p>
            <a:pPr indent="-406400" lvl="0" marL="457200" rtl="0" algn="l">
              <a:lnSpc>
                <a:spcPct val="90000"/>
              </a:lnSpc>
              <a:spcBef>
                <a:spcPts val="0"/>
              </a:spcBef>
              <a:spcAft>
                <a:spcPts val="0"/>
              </a:spcAft>
              <a:buSzPts val="2800"/>
              <a:buChar char="•"/>
            </a:pPr>
            <a:r>
              <a:rPr lang="en-US"/>
              <a:t>The application can be found </a:t>
            </a:r>
            <a:r>
              <a:rPr lang="en-US" u="sng">
                <a:solidFill>
                  <a:schemeClr val="hlink"/>
                </a:solidFill>
                <a:hlinkClick r:id="rId3"/>
              </a:rPr>
              <a:t>here</a:t>
            </a:r>
            <a:endParaRPr/>
          </a:p>
          <a:p>
            <a:pPr indent="-381000" lvl="1" marL="914400" rtl="0" algn="l">
              <a:lnSpc>
                <a:spcPct val="90000"/>
              </a:lnSpc>
              <a:spcBef>
                <a:spcPts val="0"/>
              </a:spcBef>
              <a:spcAft>
                <a:spcPts val="0"/>
              </a:spcAft>
              <a:buSzPts val="2400"/>
              <a:buChar char="•"/>
            </a:pPr>
            <a:r>
              <a:rPr lang="en-US"/>
              <a:t>Applications received less than two weeks prior to the event are subject to </a:t>
            </a:r>
            <a:r>
              <a:rPr lang="en-US" u="sng"/>
              <a:t>automatic denial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3be7ffcfec_0_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Coca-Cola Product Request</a:t>
            </a:r>
            <a:endParaRPr/>
          </a:p>
        </p:txBody>
      </p:sp>
      <p:sp>
        <p:nvSpPr>
          <p:cNvPr id="440" name="Google Shape;440;g23be7ffcfec_0_4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Free Coca-Cola product is available for student organizations that meet the guidelines</a:t>
            </a:r>
            <a:endParaRPr/>
          </a:p>
          <a:p>
            <a:pPr indent="-406400" lvl="0" marL="457200" rtl="0" algn="l">
              <a:spcBef>
                <a:spcPts val="1000"/>
              </a:spcBef>
              <a:spcAft>
                <a:spcPts val="0"/>
              </a:spcAft>
              <a:buSzPts val="2800"/>
              <a:buChar char="•"/>
            </a:pPr>
            <a:r>
              <a:rPr lang="en-US"/>
              <a:t>This product allocation is a set amount and on an annual basis</a:t>
            </a:r>
            <a:endParaRPr/>
          </a:p>
          <a:p>
            <a:pPr indent="-406400" lvl="0" marL="457200" rtl="0" algn="l">
              <a:spcBef>
                <a:spcPts val="1000"/>
              </a:spcBef>
              <a:spcAft>
                <a:spcPts val="0"/>
              </a:spcAft>
              <a:buSzPts val="2800"/>
              <a:buChar char="•"/>
            </a:pPr>
            <a:r>
              <a:rPr lang="en-US"/>
              <a:t>Groups are able to request product for future events as soon as they have confirmed event details set</a:t>
            </a:r>
            <a:endParaRPr/>
          </a:p>
          <a:p>
            <a:pPr indent="-406400" lvl="0" marL="457200" rtl="0" algn="l">
              <a:lnSpc>
                <a:spcPct val="90000"/>
              </a:lnSpc>
              <a:spcBef>
                <a:spcPts val="0"/>
              </a:spcBef>
              <a:spcAft>
                <a:spcPts val="0"/>
              </a:spcAft>
              <a:buSzPts val="2800"/>
              <a:buChar char="•"/>
            </a:pPr>
            <a:r>
              <a:rPr lang="en-US"/>
              <a:t>For more information, or to fill a request, use </a:t>
            </a:r>
            <a:r>
              <a:rPr lang="en-US" u="sng">
                <a:solidFill>
                  <a:schemeClr val="hlink"/>
                </a:solidFill>
                <a:hlinkClick r:id="rId3"/>
              </a:rPr>
              <a:t>this link</a:t>
            </a:r>
            <a:endParaRPr/>
          </a:p>
          <a:p>
            <a:pPr indent="-381000" lvl="1" marL="914400" rtl="0" algn="l">
              <a:lnSpc>
                <a:spcPct val="90000"/>
              </a:lnSpc>
              <a:spcBef>
                <a:spcPts val="0"/>
              </a:spcBef>
              <a:spcAft>
                <a:spcPts val="0"/>
              </a:spcAft>
              <a:buSzPts val="2400"/>
              <a:buChar char="•"/>
            </a:pPr>
            <a:r>
              <a:rPr lang="en-US"/>
              <a:t>When placing a request, enter the quantities in 12 packs of soda and 24 packs of water, planning for 1 item per person attending the event</a:t>
            </a:r>
            <a:endParaRPr/>
          </a:p>
          <a:p>
            <a:pPr indent="-355600" lvl="2" marL="1371600" rtl="0" algn="l">
              <a:lnSpc>
                <a:spcPct val="90000"/>
              </a:lnSpc>
              <a:spcBef>
                <a:spcPts val="0"/>
              </a:spcBef>
              <a:spcAft>
                <a:spcPts val="0"/>
              </a:spcAft>
              <a:buSzPts val="2000"/>
              <a:buChar char="•"/>
            </a:pPr>
            <a:r>
              <a:rPr lang="en-US"/>
              <a:t>Ex. a request for 1 case of Coke will provide for 12 people, so if there is a 12 person event, you request 1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3d7e69bb20_1_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Accessing Funding</a:t>
            </a:r>
            <a:endParaRPr/>
          </a:p>
        </p:txBody>
      </p:sp>
      <p:sp>
        <p:nvSpPr>
          <p:cNvPr id="447" name="Google Shape;447;g23d7e69bb20_1_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Applications for any type of funding are required at least two weeks before the event takes place</a:t>
            </a:r>
            <a:endParaRPr/>
          </a:p>
          <a:p>
            <a:pPr indent="-381000" lvl="1" marL="914400" rtl="0" algn="l">
              <a:lnSpc>
                <a:spcPct val="90000"/>
              </a:lnSpc>
              <a:spcBef>
                <a:spcPts val="0"/>
              </a:spcBef>
              <a:spcAft>
                <a:spcPts val="0"/>
              </a:spcAft>
              <a:buSzPts val="2400"/>
              <a:buChar char="•"/>
            </a:pPr>
            <a:r>
              <a:rPr lang="en-US"/>
              <a:t>Applications are subject to </a:t>
            </a:r>
            <a:r>
              <a:rPr lang="en-US" u="sng"/>
              <a:t>automatic denial</a:t>
            </a:r>
            <a:r>
              <a:rPr lang="en-US"/>
              <a:t> if this deadline is not met</a:t>
            </a:r>
            <a:endParaRPr/>
          </a:p>
          <a:p>
            <a:pPr indent="-406400" lvl="0" marL="457200" rtl="0" algn="l">
              <a:lnSpc>
                <a:spcPct val="90000"/>
              </a:lnSpc>
              <a:spcBef>
                <a:spcPts val="0"/>
              </a:spcBef>
              <a:spcAft>
                <a:spcPts val="0"/>
              </a:spcAft>
              <a:buSzPts val="2800"/>
              <a:buChar char="•"/>
            </a:pPr>
            <a:r>
              <a:rPr lang="en-US"/>
              <a:t>After funding is approved, organizations are required to meet with Pam Creger to access the monies</a:t>
            </a:r>
            <a:endParaRPr/>
          </a:p>
          <a:p>
            <a:pPr indent="-406400" lvl="0" marL="457200" rtl="0" algn="l">
              <a:lnSpc>
                <a:spcPct val="90000"/>
              </a:lnSpc>
              <a:spcBef>
                <a:spcPts val="0"/>
              </a:spcBef>
              <a:spcAft>
                <a:spcPts val="0"/>
              </a:spcAft>
              <a:buSzPts val="2800"/>
              <a:buChar char="•"/>
            </a:pPr>
            <a:r>
              <a:rPr lang="en-US"/>
              <a:t>If you have any questions about how to access funding once it is distributed, please contact Pam Creger at </a:t>
            </a:r>
            <a:r>
              <a:rPr lang="en-US" u="sng">
                <a:solidFill>
                  <a:schemeClr val="hlink"/>
                </a:solidFill>
                <a:hlinkClick r:id="rId3"/>
              </a:rPr>
              <a:t>pamela.creger@uni.edu</a:t>
            </a:r>
            <a:endParaRPr/>
          </a:p>
          <a:p>
            <a:pPr indent="-406400" lvl="0" marL="457200" rtl="0" algn="l">
              <a:spcBef>
                <a:spcPts val="0"/>
              </a:spcBef>
              <a:spcAft>
                <a:spcPts val="0"/>
              </a:spcAft>
              <a:buSzPts val="2800"/>
              <a:buChar char="•"/>
            </a:pPr>
            <a:r>
              <a:rPr lang="en-US"/>
              <a:t>Pam Creger’s meeting schedule for 2024-2025:</a:t>
            </a:r>
            <a:endParaRPr/>
          </a:p>
          <a:p>
            <a:pPr indent="-381000" lvl="1" marL="914400" rtl="0" algn="l">
              <a:spcBef>
                <a:spcPts val="0"/>
              </a:spcBef>
              <a:spcAft>
                <a:spcPts val="0"/>
              </a:spcAft>
              <a:buSzPts val="2400"/>
              <a:buChar char="•"/>
            </a:pPr>
            <a:r>
              <a:rPr lang="en-US"/>
              <a:t>In person meetings can be scheduled Tuesdays/Wednesdays 8-3:30pm</a:t>
            </a:r>
            <a:endParaRPr/>
          </a:p>
          <a:p>
            <a:pPr indent="-381000" lvl="1" marL="914400" rtl="0" algn="l">
              <a:spcBef>
                <a:spcPts val="0"/>
              </a:spcBef>
              <a:spcAft>
                <a:spcPts val="0"/>
              </a:spcAft>
              <a:buSzPts val="2400"/>
              <a:buChar char="•"/>
            </a:pPr>
            <a:r>
              <a:rPr lang="en-US"/>
              <a:t>Available for meetings via zoom Monday, Thursday, Friday 8-3:30 pm</a:t>
            </a:r>
            <a:endParaRPr/>
          </a:p>
          <a:p>
            <a:pPr indent="0" lvl="0" marL="457200" rtl="0" algn="l">
              <a:lnSpc>
                <a:spcPct val="90000"/>
              </a:lnSpc>
              <a:spcBef>
                <a:spcPts val="0"/>
              </a:spcBef>
              <a:spcAft>
                <a:spcPts val="0"/>
              </a:spcAft>
              <a:buNone/>
            </a:pPr>
            <a:r>
              <a:t/>
            </a:r>
            <a:endParaRPr/>
          </a:p>
          <a:p>
            <a:pPr indent="0" lvl="0" marL="457200" rtl="0" algn="l">
              <a:lnSpc>
                <a:spcPct val="90000"/>
              </a:lnSpc>
              <a:spcBef>
                <a:spcPts val="1000"/>
              </a:spcBef>
              <a:spcAft>
                <a:spcPts val="0"/>
              </a:spcAft>
              <a:buSzPts val="2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3ef01cc013_0_0"/>
          <p:cNvSpPr txBox="1"/>
          <p:nvPr>
            <p:ph type="title"/>
          </p:nvPr>
        </p:nvSpPr>
        <p:spPr>
          <a:xfrm>
            <a:off x="3567475" y="365125"/>
            <a:ext cx="77862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solidFill>
                  <a:srgbClr val="351C75"/>
                </a:solidFill>
              </a:rPr>
              <a:t>Student Travel</a:t>
            </a:r>
            <a:endParaRPr b="1" i="0" sz="4400" u="none" cap="none" strike="noStrike">
              <a:solidFill>
                <a:srgbClr val="351C75"/>
              </a:solidFill>
              <a:latin typeface="Calibri"/>
              <a:ea typeface="Calibri"/>
              <a:cs typeface="Calibri"/>
              <a:sym typeface="Calibri"/>
            </a:endParaRPr>
          </a:p>
        </p:txBody>
      </p:sp>
      <p:sp>
        <p:nvSpPr>
          <p:cNvPr id="454" name="Google Shape;454;g23ef01cc013_0_0"/>
          <p:cNvSpPr txBox="1"/>
          <p:nvPr>
            <p:ph idx="1" type="body"/>
          </p:nvPr>
        </p:nvSpPr>
        <p:spPr>
          <a:xfrm>
            <a:off x="838200" y="1498650"/>
            <a:ext cx="10695000" cy="389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1" lang="en-US" sz="1400" u="sng">
                <a:highlight>
                  <a:srgbClr val="FFFFFF"/>
                </a:highlight>
                <a:latin typeface="Arial"/>
                <a:ea typeface="Arial"/>
                <a:cs typeface="Arial"/>
                <a:sym typeface="Arial"/>
              </a:rPr>
              <a:t>Student Organization Travel with NISG Allocated Funding</a:t>
            </a:r>
            <a:endParaRPr b="1" sz="1400" u="sng">
              <a:highlight>
                <a:srgbClr val="FFFFFF"/>
              </a:highlight>
              <a:latin typeface="Arial"/>
              <a:ea typeface="Arial"/>
              <a:cs typeface="Arial"/>
              <a:sym typeface="Arial"/>
            </a:endParaRPr>
          </a:p>
          <a:p>
            <a:pPr indent="-317500" lvl="0" marL="457200" rtl="0" algn="l">
              <a:lnSpc>
                <a:spcPct val="115000"/>
              </a:lnSpc>
              <a:spcBef>
                <a:spcPts val="1000"/>
              </a:spcBef>
              <a:spcAft>
                <a:spcPts val="0"/>
              </a:spcAft>
              <a:buSzPts val="1400"/>
              <a:buChar char="●"/>
            </a:pPr>
            <a:r>
              <a:rPr lang="en-US" sz="1400">
                <a:highlight>
                  <a:schemeClr val="lt1"/>
                </a:highlight>
                <a:latin typeface="Arial"/>
                <a:ea typeface="Arial"/>
                <a:cs typeface="Arial"/>
                <a:sym typeface="Arial"/>
              </a:rPr>
              <a:t>Visit Office of Student Involvement website for information on How to Access Funding For Travel</a:t>
            </a:r>
            <a:endParaRPr sz="1400">
              <a:highlight>
                <a:schemeClr val="lt1"/>
              </a:highlight>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highlight>
                  <a:schemeClr val="lt1"/>
                </a:highlight>
                <a:latin typeface="Arial"/>
                <a:ea typeface="Arial"/>
                <a:cs typeface="Arial"/>
                <a:sym typeface="Arial"/>
              </a:rPr>
              <a:t>Some expenses can be prepaid using a university credit card, others will have to be paid out of pocket by the student and reimbursed upon completion of the travel</a:t>
            </a:r>
            <a:endParaRPr sz="1400">
              <a:highlight>
                <a:schemeClr val="lt1"/>
              </a:highlight>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highlight>
                  <a:schemeClr val="lt1"/>
                </a:highlight>
                <a:latin typeface="Arial"/>
                <a:ea typeface="Arial"/>
                <a:cs typeface="Arial"/>
                <a:sym typeface="Arial"/>
              </a:rPr>
              <a:t>Contact Pam Creger to schedule a planning meeting as soon as possible  -  ideally 30-45 days prior to travel</a:t>
            </a:r>
            <a:endParaRPr sz="1400">
              <a:highlight>
                <a:schemeClr val="lt1"/>
              </a:highlight>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highlight>
                  <a:schemeClr val="lt1"/>
                </a:highlight>
                <a:latin typeface="Arial"/>
                <a:ea typeface="Arial"/>
                <a:cs typeface="Arial"/>
                <a:sym typeface="Arial"/>
              </a:rPr>
              <a:t>A travel request must be created in the university travel system via OBO Service Hub - this will be done by Pam Creger if NISG funding is being utilized for the travel</a:t>
            </a:r>
            <a:endParaRPr sz="1400">
              <a:highlight>
                <a:srgbClr val="FFFFFF"/>
              </a:highlight>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rPr b="1" lang="en-US" sz="1400" u="sng">
                <a:highlight>
                  <a:srgbClr val="FFFFFF"/>
                </a:highlight>
                <a:latin typeface="Arial"/>
                <a:ea typeface="Arial"/>
                <a:cs typeface="Arial"/>
                <a:sym typeface="Arial"/>
              </a:rPr>
              <a:t>Student Organization Travel without NISG Allocated Funding</a:t>
            </a:r>
            <a:endParaRPr b="1" sz="1400" u="sng">
              <a:highlight>
                <a:srgbClr val="FFFFFF"/>
              </a:highlight>
              <a:latin typeface="Arial"/>
              <a:ea typeface="Arial"/>
              <a:cs typeface="Arial"/>
              <a:sym typeface="Arial"/>
            </a:endParaRPr>
          </a:p>
          <a:p>
            <a:pPr indent="-317500" lvl="0" marL="596900" rtl="0" algn="l">
              <a:lnSpc>
                <a:spcPct val="115000"/>
              </a:lnSpc>
              <a:spcBef>
                <a:spcPts val="1000"/>
              </a:spcBef>
              <a:spcAft>
                <a:spcPts val="0"/>
              </a:spcAft>
              <a:buSzPts val="1400"/>
              <a:buChar char="●"/>
            </a:pPr>
            <a:r>
              <a:rPr lang="en-US" sz="1400">
                <a:highlight>
                  <a:schemeClr val="lt1"/>
                </a:highlight>
                <a:latin typeface="Arial"/>
                <a:ea typeface="Arial"/>
                <a:cs typeface="Arial"/>
                <a:sym typeface="Arial"/>
              </a:rPr>
              <a:t>A travel request must be created in the university travel system via OBO Service Hub by the student organization advisor or a designee in their department is responsible for creating this trip</a:t>
            </a:r>
            <a:endParaRPr sz="14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400">
              <a:highlight>
                <a:schemeClr val="lt1"/>
              </a:highlight>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rPr b="1" lang="en-US" sz="1400" u="sng">
                <a:highlight>
                  <a:schemeClr val="lt1"/>
                </a:highlight>
                <a:latin typeface="Arial"/>
                <a:ea typeface="Arial"/>
                <a:cs typeface="Arial"/>
                <a:sym typeface="Arial"/>
              </a:rPr>
              <a:t>NOTE: When student organizations are traveling in the Cedar Falls/Waterloo area, a travel request form is only required if the group will be renting space at the intended venue/location.</a:t>
            </a:r>
            <a:endParaRPr b="1" sz="1400" u="sng">
              <a:highlight>
                <a:schemeClr val="lt1"/>
              </a:highlight>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t/>
            </a:r>
            <a:endParaRPr b="1" sz="1400" u="sng">
              <a:highlight>
                <a:srgbClr val="FFFFFF"/>
              </a:highlight>
              <a:latin typeface="Arial"/>
              <a:ea typeface="Arial"/>
              <a:cs typeface="Arial"/>
              <a:sym typeface="Arial"/>
            </a:endParaRPr>
          </a:p>
          <a:p>
            <a:pPr indent="0" lvl="0" marL="0" rtl="0" algn="l">
              <a:lnSpc>
                <a:spcPct val="90000"/>
              </a:lnSpc>
              <a:spcBef>
                <a:spcPts val="1000"/>
              </a:spcBef>
              <a:spcAft>
                <a:spcPts val="0"/>
              </a:spcAft>
              <a:buSzPts val="2800"/>
              <a:buNone/>
            </a:pPr>
            <a:r>
              <a:t/>
            </a:r>
            <a:endParaRPr sz="2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23ef01cc013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Item specific Purchasing Information</a:t>
            </a:r>
            <a:endParaRPr/>
          </a:p>
        </p:txBody>
      </p:sp>
      <p:sp>
        <p:nvSpPr>
          <p:cNvPr id="461" name="Google Shape;461;g23ef01cc013_0_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b="1" lang="en-US" u="sng"/>
              <a:t>Organization Name Badges</a:t>
            </a:r>
            <a:r>
              <a:rPr lang="en-US"/>
              <a:t> - can be purchased through University Relations using a department account.  Pam Creger can help with ordering if you have funding, or a department secretary can assist.</a:t>
            </a:r>
            <a:endParaRPr/>
          </a:p>
          <a:p>
            <a:pPr indent="-406400" lvl="0" marL="457200" rtl="0" algn="l">
              <a:lnSpc>
                <a:spcPct val="90000"/>
              </a:lnSpc>
              <a:spcBef>
                <a:spcPts val="0"/>
              </a:spcBef>
              <a:spcAft>
                <a:spcPts val="0"/>
              </a:spcAft>
              <a:buSzPts val="2800"/>
              <a:buChar char="•"/>
            </a:pPr>
            <a:r>
              <a:rPr b="1" lang="en-US" u="sng"/>
              <a:t>Organization Tablecloths with logo for tabling events</a:t>
            </a:r>
            <a:r>
              <a:rPr lang="en-US"/>
              <a:t> - must be ordered through a </a:t>
            </a:r>
            <a:r>
              <a:rPr lang="en-US" u="sng">
                <a:solidFill>
                  <a:schemeClr val="hlink"/>
                </a:solidFill>
                <a:hlinkClick r:id="rId3"/>
              </a:rPr>
              <a:t>licensed vendor</a:t>
            </a:r>
            <a:r>
              <a:rPr lang="en-US"/>
              <a:t>.  Pam Creger can help with ordering </a:t>
            </a:r>
            <a:endParaRPr/>
          </a:p>
          <a:p>
            <a:pPr indent="-406400" lvl="0" marL="457200" rtl="0" algn="l">
              <a:lnSpc>
                <a:spcPct val="90000"/>
              </a:lnSpc>
              <a:spcBef>
                <a:spcPts val="0"/>
              </a:spcBef>
              <a:spcAft>
                <a:spcPts val="0"/>
              </a:spcAft>
              <a:buSzPts val="2800"/>
              <a:buChar char="•"/>
            </a:pPr>
            <a:r>
              <a:rPr lang="en-US"/>
              <a:t>Orders for items with UNI or organization logos must be purchased through a </a:t>
            </a:r>
            <a:r>
              <a:rPr lang="en-US" u="sng">
                <a:solidFill>
                  <a:schemeClr val="hlink"/>
                </a:solidFill>
                <a:hlinkClick r:id="rId4"/>
              </a:rPr>
              <a:t>licensed vendor</a:t>
            </a:r>
            <a:endParaRPr/>
          </a:p>
          <a:p>
            <a:pPr indent="-406400" lvl="0" marL="457200" rtl="0" algn="l">
              <a:lnSpc>
                <a:spcPct val="90000"/>
              </a:lnSpc>
              <a:spcBef>
                <a:spcPts val="0"/>
              </a:spcBef>
              <a:spcAft>
                <a:spcPts val="0"/>
              </a:spcAft>
              <a:buSzPts val="2800"/>
              <a:buChar char="•"/>
            </a:pPr>
            <a:r>
              <a:rPr lang="en-US"/>
              <a:t>Items paid for with university funding that are considered technology or electronics must be vetted through IT.  Plan accordingly for additional lead time when purchasing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23ef01cc013_0_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Apparel purchases	</a:t>
            </a:r>
            <a:endParaRPr/>
          </a:p>
        </p:txBody>
      </p:sp>
      <p:sp>
        <p:nvSpPr>
          <p:cNvPr id="468" name="Google Shape;468;g23ef01cc013_0_12"/>
          <p:cNvSpPr txBox="1"/>
          <p:nvPr>
            <p:ph idx="1" type="body"/>
          </p:nvPr>
        </p:nvSpPr>
        <p:spPr>
          <a:xfrm>
            <a:off x="838200" y="1405500"/>
            <a:ext cx="10606800" cy="50325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If you want to purchase t-shirts, uniforms or any type of apparel with NISG funding, send an email to </a:t>
            </a:r>
            <a:r>
              <a:rPr lang="en-US" u="sng">
                <a:solidFill>
                  <a:schemeClr val="hlink"/>
                </a:solidFill>
                <a:hlinkClick r:id="rId3"/>
              </a:rPr>
              <a:t>pamela.creger@uni.edu</a:t>
            </a:r>
            <a:r>
              <a:rPr lang="en-US"/>
              <a:t> including the following information:</a:t>
            </a:r>
            <a:endParaRPr/>
          </a:p>
          <a:p>
            <a:pPr indent="-381000" lvl="1" marL="914400" rtl="0" algn="l">
              <a:lnSpc>
                <a:spcPct val="90000"/>
              </a:lnSpc>
              <a:spcBef>
                <a:spcPts val="0"/>
              </a:spcBef>
              <a:spcAft>
                <a:spcPts val="0"/>
              </a:spcAft>
              <a:buSzPts val="2400"/>
              <a:buChar char="•"/>
            </a:pPr>
            <a:r>
              <a:rPr lang="en-US"/>
              <a:t>Type of apparel (t-shirts, team jersey etc)</a:t>
            </a:r>
            <a:endParaRPr/>
          </a:p>
          <a:p>
            <a:pPr indent="-381000" lvl="1" marL="914400" rtl="0" algn="l">
              <a:lnSpc>
                <a:spcPct val="90000"/>
              </a:lnSpc>
              <a:spcBef>
                <a:spcPts val="0"/>
              </a:spcBef>
              <a:spcAft>
                <a:spcPts val="0"/>
              </a:spcAft>
              <a:buSzPts val="2400"/>
              <a:buChar char="•"/>
            </a:pPr>
            <a:r>
              <a:rPr lang="en-US"/>
              <a:t>Business reason/justification for the apparel (worn as uniform, required for members to wear at sponsored events)</a:t>
            </a:r>
            <a:endParaRPr/>
          </a:p>
          <a:p>
            <a:pPr indent="-381000" lvl="1" marL="914400" rtl="0" algn="l">
              <a:lnSpc>
                <a:spcPct val="90000"/>
              </a:lnSpc>
              <a:spcBef>
                <a:spcPts val="0"/>
              </a:spcBef>
              <a:spcAft>
                <a:spcPts val="0"/>
              </a:spcAft>
              <a:buSzPts val="2400"/>
              <a:buChar char="•"/>
            </a:pPr>
            <a:r>
              <a:rPr lang="en-US"/>
              <a:t>Estimated cost per item</a:t>
            </a:r>
            <a:endParaRPr/>
          </a:p>
          <a:p>
            <a:pPr indent="-381000" lvl="1" marL="914400" rtl="0" algn="l">
              <a:lnSpc>
                <a:spcPct val="90000"/>
              </a:lnSpc>
              <a:spcBef>
                <a:spcPts val="0"/>
              </a:spcBef>
              <a:spcAft>
                <a:spcPts val="0"/>
              </a:spcAft>
              <a:buSzPts val="2400"/>
              <a:buChar char="•"/>
            </a:pPr>
            <a:r>
              <a:rPr lang="en-US"/>
              <a:t>Total anticipated cost</a:t>
            </a:r>
            <a:endParaRPr/>
          </a:p>
          <a:p>
            <a:pPr indent="-406400" lvl="0" marL="457200" rtl="0" algn="l">
              <a:lnSpc>
                <a:spcPct val="90000"/>
              </a:lnSpc>
              <a:spcBef>
                <a:spcPts val="0"/>
              </a:spcBef>
              <a:spcAft>
                <a:spcPts val="0"/>
              </a:spcAft>
              <a:buSzPts val="2800"/>
              <a:buChar char="•"/>
            </a:pPr>
            <a:r>
              <a:rPr lang="en-US"/>
              <a:t>Your request will be forwarded to the NISG Organization and Finance committee for review and approval</a:t>
            </a:r>
            <a:endParaRPr/>
          </a:p>
          <a:p>
            <a:pPr indent="-406400" lvl="0" marL="457200" rtl="0" algn="l">
              <a:lnSpc>
                <a:spcPct val="90000"/>
              </a:lnSpc>
              <a:spcBef>
                <a:spcPts val="0"/>
              </a:spcBef>
              <a:spcAft>
                <a:spcPts val="0"/>
              </a:spcAft>
              <a:buSzPts val="2800"/>
              <a:buChar char="•"/>
            </a:pPr>
            <a:r>
              <a:rPr lang="en-US"/>
              <a:t>If approved, you will be required to submit a list of each person receiving apparel, the dollar amount of the item received</a:t>
            </a:r>
            <a:endParaRPr/>
          </a:p>
          <a:p>
            <a:pPr indent="-406400" lvl="0" marL="457200" rtl="0" algn="l">
              <a:lnSpc>
                <a:spcPct val="90000"/>
              </a:lnSpc>
              <a:spcBef>
                <a:spcPts val="0"/>
              </a:spcBef>
              <a:spcAft>
                <a:spcPts val="0"/>
              </a:spcAft>
              <a:buSzPts val="2800"/>
              <a:buChar char="•"/>
            </a:pPr>
            <a:r>
              <a:rPr lang="en-US"/>
              <a:t>All apparel purchases must be purchased through a </a:t>
            </a:r>
            <a:r>
              <a:rPr lang="en-US" u="sng">
                <a:solidFill>
                  <a:schemeClr val="hlink"/>
                </a:solidFill>
                <a:hlinkClick r:id="rId4"/>
              </a:rPr>
              <a:t>licensed vendor</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g240cc781ab5_0_0"/>
          <p:cNvPicPr preferRelativeResize="0"/>
          <p:nvPr/>
        </p:nvPicPr>
        <p:blipFill rotWithShape="1">
          <a:blip r:embed="rId3">
            <a:alphaModFix/>
          </a:blip>
          <a:srcRect b="0" l="0" r="0" t="0"/>
          <a:stretch/>
        </p:blipFill>
        <p:spPr>
          <a:xfrm>
            <a:off x="2745633" y="2904300"/>
            <a:ext cx="7044184" cy="2077633"/>
          </a:xfrm>
          <a:prstGeom prst="rect">
            <a:avLst/>
          </a:prstGeom>
          <a:noFill/>
          <a:ln>
            <a:noFill/>
          </a:ln>
        </p:spPr>
      </p:pic>
      <p:pic>
        <p:nvPicPr>
          <p:cNvPr id="474" name="Google Shape;474;g240cc781ab5_0_0"/>
          <p:cNvPicPr preferRelativeResize="0"/>
          <p:nvPr/>
        </p:nvPicPr>
        <p:blipFill rotWithShape="1">
          <a:blip r:embed="rId4">
            <a:alphaModFix/>
          </a:blip>
          <a:srcRect b="0" l="0" r="0" t="0"/>
          <a:stretch/>
        </p:blipFill>
        <p:spPr>
          <a:xfrm>
            <a:off x="3606800" y="928233"/>
            <a:ext cx="4978400" cy="127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eb495cc1e2_0_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B116F"/>
              </a:buClr>
              <a:buSzPts val="4400"/>
              <a:buFont typeface="Calibri"/>
              <a:buNone/>
            </a:pPr>
            <a:r>
              <a:rPr b="1" lang="en-US">
                <a:solidFill>
                  <a:srgbClr val="4B116F"/>
                </a:solidFill>
              </a:rPr>
              <a:t>Student Involvement</a:t>
            </a:r>
            <a:r>
              <a:rPr b="1" i="0" lang="en-US" sz="4400" u="none" cap="none" strike="noStrike">
                <a:solidFill>
                  <a:srgbClr val="4B116F"/>
                </a:solidFill>
                <a:latin typeface="Calibri"/>
                <a:ea typeface="Calibri"/>
                <a:cs typeface="Calibri"/>
                <a:sym typeface="Calibri"/>
              </a:rPr>
              <a:t> Staff</a:t>
            </a:r>
            <a:endParaRPr b="1" i="0" sz="4400" u="none" cap="none" strike="noStrike">
              <a:solidFill>
                <a:srgbClr val="4B116F"/>
              </a:solidFill>
              <a:latin typeface="Calibri"/>
              <a:ea typeface="Calibri"/>
              <a:cs typeface="Calibri"/>
              <a:sym typeface="Calibri"/>
            </a:endParaRPr>
          </a:p>
        </p:txBody>
      </p:sp>
      <p:sp>
        <p:nvSpPr>
          <p:cNvPr id="198" name="Google Shape;198;geb495cc1e2_0_23"/>
          <p:cNvSpPr txBox="1"/>
          <p:nvPr>
            <p:ph idx="1" type="body"/>
          </p:nvPr>
        </p:nvSpPr>
        <p:spPr>
          <a:xfrm>
            <a:off x="3018150" y="1690825"/>
            <a:ext cx="5811000" cy="166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700"/>
              <a:t>Josh Farris </a:t>
            </a:r>
            <a:endParaRPr sz="2700"/>
          </a:p>
          <a:p>
            <a:pPr indent="-222250" lvl="1" marL="685800" rtl="0" algn="l">
              <a:lnSpc>
                <a:spcPct val="90000"/>
              </a:lnSpc>
              <a:spcBef>
                <a:spcPts val="500"/>
              </a:spcBef>
              <a:spcAft>
                <a:spcPts val="0"/>
              </a:spcAft>
              <a:buSzPts val="2700"/>
              <a:buChar char="•"/>
            </a:pPr>
            <a:r>
              <a:rPr lang="en-US" sz="2700"/>
              <a:t>Campus Programs Coordinator</a:t>
            </a:r>
            <a:endParaRPr sz="2700"/>
          </a:p>
          <a:p>
            <a:pPr indent="-222250" lvl="1" marL="685800" rtl="0" algn="l">
              <a:lnSpc>
                <a:spcPct val="90000"/>
              </a:lnSpc>
              <a:spcBef>
                <a:spcPts val="500"/>
              </a:spcBef>
              <a:spcAft>
                <a:spcPts val="0"/>
              </a:spcAft>
              <a:buSzPts val="2700"/>
              <a:buChar char="•"/>
            </a:pPr>
            <a:r>
              <a:rPr lang="en-US" sz="2700"/>
              <a:t>Fraternity &amp; Sorority Life</a:t>
            </a:r>
            <a:endParaRPr sz="2700"/>
          </a:p>
          <a:p>
            <a:pPr indent="-222250" lvl="1" marL="685800" rtl="0" algn="l">
              <a:lnSpc>
                <a:spcPct val="90000"/>
              </a:lnSpc>
              <a:spcBef>
                <a:spcPts val="500"/>
              </a:spcBef>
              <a:spcAft>
                <a:spcPts val="0"/>
              </a:spcAft>
              <a:buSzPts val="2700"/>
              <a:buChar char="•"/>
            </a:pPr>
            <a:r>
              <a:rPr lang="en-US" sz="2700"/>
              <a:t>Student Organizations Support</a:t>
            </a:r>
            <a:endParaRPr sz="2700"/>
          </a:p>
          <a:p>
            <a:pPr indent="0" lvl="0" marL="685800" marR="0" rtl="0" algn="l">
              <a:lnSpc>
                <a:spcPct val="90000"/>
              </a:lnSpc>
              <a:spcBef>
                <a:spcPts val="500"/>
              </a:spcBef>
              <a:spcAft>
                <a:spcPts val="0"/>
              </a:spcAft>
              <a:buSzPts val="2800"/>
              <a:buNone/>
            </a:pPr>
            <a:r>
              <a:t/>
            </a:r>
            <a:endParaRPr/>
          </a:p>
          <a:p>
            <a:pPr indent="0" lvl="0" marL="457200" marR="0" rtl="0" algn="l">
              <a:lnSpc>
                <a:spcPct val="90000"/>
              </a:lnSpc>
              <a:spcBef>
                <a:spcPts val="1000"/>
              </a:spcBef>
              <a:spcAft>
                <a:spcPts val="0"/>
              </a:spcAft>
              <a:buSzPts val="2800"/>
              <a:buNone/>
            </a:pPr>
            <a:r>
              <a:t/>
            </a:r>
            <a:endParaRPr/>
          </a:p>
        </p:txBody>
      </p:sp>
      <p:sp>
        <p:nvSpPr>
          <p:cNvPr id="199" name="Google Shape;199;geb495cc1e2_0_23"/>
          <p:cNvSpPr txBox="1"/>
          <p:nvPr/>
        </p:nvSpPr>
        <p:spPr>
          <a:xfrm>
            <a:off x="3187050" y="3916550"/>
            <a:ext cx="5642100" cy="3059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800"/>
              <a:buFont typeface="Arial"/>
              <a:buNone/>
            </a:pPr>
            <a:r>
              <a:rPr b="0" i="0" lang="en-US" sz="2700" u="none" cap="none" strike="noStrike">
                <a:solidFill>
                  <a:schemeClr val="dk1"/>
                </a:solidFill>
                <a:latin typeface="Calibri"/>
                <a:ea typeface="Calibri"/>
                <a:cs typeface="Calibri"/>
                <a:sym typeface="Calibri"/>
              </a:rPr>
              <a:t>Carlos Frazier </a:t>
            </a:r>
            <a:endParaRPr b="0" i="0" sz="2700" u="none" cap="none" strike="noStrike">
              <a:solidFill>
                <a:schemeClr val="dk1"/>
              </a:solidFill>
              <a:latin typeface="Calibri"/>
              <a:ea typeface="Calibri"/>
              <a:cs typeface="Calibri"/>
              <a:sym typeface="Calibri"/>
            </a:endParaRPr>
          </a:p>
          <a:p>
            <a:pPr indent="-222250" lvl="1" marL="685800" marR="0" rtl="0" algn="l">
              <a:lnSpc>
                <a:spcPct val="90000"/>
              </a:lnSpc>
              <a:spcBef>
                <a:spcPts val="50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Campus Programs Coordinator</a:t>
            </a:r>
            <a:endParaRPr b="0" i="0" sz="2700" u="none" cap="none" strike="noStrike">
              <a:solidFill>
                <a:schemeClr val="dk1"/>
              </a:solidFill>
              <a:latin typeface="Calibri"/>
              <a:ea typeface="Calibri"/>
              <a:cs typeface="Calibri"/>
              <a:sym typeface="Calibri"/>
            </a:endParaRPr>
          </a:p>
          <a:p>
            <a:pPr indent="-222250" lvl="1" marL="685800" marR="0" rtl="0" algn="l">
              <a:lnSpc>
                <a:spcPct val="90000"/>
              </a:lnSpc>
              <a:spcBef>
                <a:spcPts val="50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Student Organization Leadership/Workshops</a:t>
            </a:r>
            <a:endParaRPr sz="2700">
              <a:solidFill>
                <a:schemeClr val="dk1"/>
              </a:solidFill>
              <a:latin typeface="Calibri"/>
              <a:ea typeface="Calibri"/>
              <a:cs typeface="Calibri"/>
              <a:sym typeface="Calibri"/>
            </a:endParaRPr>
          </a:p>
          <a:p>
            <a:pPr indent="-222250" lvl="1" marL="685800" marR="0" rtl="0" algn="l">
              <a:lnSpc>
                <a:spcPct val="90000"/>
              </a:lnSpc>
              <a:spcBef>
                <a:spcPts val="50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Student Leader Organizational Contact</a:t>
            </a:r>
            <a:endParaRPr sz="2700">
              <a:solidFill>
                <a:schemeClr val="dk1"/>
              </a:solidFill>
              <a:latin typeface="Calibri"/>
              <a:ea typeface="Calibri"/>
              <a:cs typeface="Calibri"/>
              <a:sym typeface="Calibri"/>
            </a:endParaRPr>
          </a:p>
          <a:p>
            <a:pPr indent="0" lvl="0" marL="0" marR="0" rtl="0" algn="l">
              <a:lnSpc>
                <a:spcPct val="90000"/>
              </a:lnSpc>
              <a:spcBef>
                <a:spcPts val="50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pic>
        <p:nvPicPr>
          <p:cNvPr id="200" name="Google Shape;200;geb495cc1e2_0_23"/>
          <p:cNvPicPr preferRelativeResize="0"/>
          <p:nvPr/>
        </p:nvPicPr>
        <p:blipFill>
          <a:blip r:embed="rId3">
            <a:alphaModFix/>
          </a:blip>
          <a:stretch>
            <a:fillRect/>
          </a:stretch>
        </p:blipFill>
        <p:spPr>
          <a:xfrm>
            <a:off x="510950" y="1144350"/>
            <a:ext cx="1987701" cy="2485228"/>
          </a:xfrm>
          <a:prstGeom prst="rect">
            <a:avLst/>
          </a:prstGeom>
          <a:noFill/>
          <a:ln>
            <a:noFill/>
          </a:ln>
        </p:spPr>
      </p:pic>
      <p:pic>
        <p:nvPicPr>
          <p:cNvPr id="201" name="Google Shape;201;geb495cc1e2_0_23"/>
          <p:cNvPicPr preferRelativeResize="0"/>
          <p:nvPr/>
        </p:nvPicPr>
        <p:blipFill>
          <a:blip r:embed="rId4">
            <a:alphaModFix/>
          </a:blip>
          <a:stretch>
            <a:fillRect/>
          </a:stretch>
        </p:blipFill>
        <p:spPr>
          <a:xfrm>
            <a:off x="484375" y="3916550"/>
            <a:ext cx="2040850" cy="2551675"/>
          </a:xfrm>
          <a:prstGeom prst="rect">
            <a:avLst/>
          </a:prstGeom>
          <a:noFill/>
          <a:ln>
            <a:noFill/>
          </a:ln>
        </p:spPr>
      </p:pic>
      <p:pic>
        <p:nvPicPr>
          <p:cNvPr id="202" name="Google Shape;202;geb495cc1e2_0_23"/>
          <p:cNvPicPr preferRelativeResize="0"/>
          <p:nvPr/>
        </p:nvPicPr>
        <p:blipFill>
          <a:blip r:embed="rId5">
            <a:alphaModFix/>
          </a:blip>
          <a:stretch>
            <a:fillRect/>
          </a:stretch>
        </p:blipFill>
        <p:spPr>
          <a:xfrm>
            <a:off x="9348650" y="1690813"/>
            <a:ext cx="1905000" cy="1457325"/>
          </a:xfrm>
          <a:prstGeom prst="rect">
            <a:avLst/>
          </a:prstGeom>
          <a:noFill/>
          <a:ln>
            <a:noFill/>
          </a:ln>
        </p:spPr>
      </p:pic>
      <p:pic>
        <p:nvPicPr>
          <p:cNvPr id="203" name="Google Shape;203;geb495cc1e2_0_23"/>
          <p:cNvPicPr preferRelativeResize="0"/>
          <p:nvPr/>
        </p:nvPicPr>
        <p:blipFill>
          <a:blip r:embed="rId6">
            <a:alphaModFix/>
          </a:blip>
          <a:stretch>
            <a:fillRect/>
          </a:stretch>
        </p:blipFill>
        <p:spPr>
          <a:xfrm>
            <a:off x="9490975" y="3727250"/>
            <a:ext cx="1905000" cy="1905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240cc781ab5_0_5"/>
          <p:cNvSpPr txBox="1"/>
          <p:nvPr>
            <p:ph type="title"/>
          </p:nvPr>
        </p:nvSpPr>
        <p:spPr>
          <a:xfrm>
            <a:off x="5372550" y="641075"/>
            <a:ext cx="2426700" cy="712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b="1" lang="en-US"/>
              <a:t>Overview</a:t>
            </a:r>
            <a:endParaRPr b="1"/>
          </a:p>
        </p:txBody>
      </p:sp>
      <p:sp>
        <p:nvSpPr>
          <p:cNvPr id="480" name="Google Shape;480;g240cc781ab5_0_5"/>
          <p:cNvSpPr txBox="1"/>
          <p:nvPr>
            <p:ph idx="1" type="body"/>
          </p:nvPr>
        </p:nvSpPr>
        <p:spPr>
          <a:xfrm>
            <a:off x="2070849" y="2092050"/>
            <a:ext cx="8809200" cy="3980400"/>
          </a:xfrm>
          <a:prstGeom prst="rect">
            <a:avLst/>
          </a:prstGeom>
          <a:noFill/>
          <a:ln>
            <a:noFill/>
          </a:ln>
        </p:spPr>
        <p:txBody>
          <a:bodyPr anchorCtr="0" anchor="t" bIns="121900" lIns="121900" spcFirstLastPara="1" rIns="121900" wrap="square" tIns="121900">
            <a:noAutofit/>
          </a:bodyPr>
          <a:lstStyle/>
          <a:p>
            <a:pPr indent="-457200" lvl="0" marL="609600" rtl="0" algn="l">
              <a:lnSpc>
                <a:spcPct val="115000"/>
              </a:lnSpc>
              <a:spcBef>
                <a:spcPts val="0"/>
              </a:spcBef>
              <a:spcAft>
                <a:spcPts val="0"/>
              </a:spcAft>
              <a:buSzPts val="2400"/>
              <a:buChar char="●"/>
            </a:pPr>
            <a:r>
              <a:rPr lang="en-US"/>
              <a:t>In partnership, the University of Northern Iowa and  the Volunteer center of the Cedar Valley (VCCV) connect students to volunteer opportunities in the community.</a:t>
            </a:r>
            <a:endParaRPr/>
          </a:p>
          <a:p>
            <a:pPr indent="-457200" lvl="0" marL="609600" rtl="0" algn="l">
              <a:lnSpc>
                <a:spcPct val="115000"/>
              </a:lnSpc>
              <a:spcBef>
                <a:spcPts val="2100"/>
              </a:spcBef>
              <a:spcAft>
                <a:spcPts val="0"/>
              </a:spcAft>
              <a:buSzPts val="2400"/>
              <a:buChar char="●"/>
            </a:pPr>
            <a:r>
              <a:rPr lang="en-US"/>
              <a:t>The VCCV utilizes an online database that displays over 50 ongoing volunteer opportunities. There are over 180+ member organizations to connect with!</a:t>
            </a:r>
            <a:endParaRPr/>
          </a:p>
          <a:p>
            <a:pPr indent="-457200" lvl="0" marL="609600" rtl="0" algn="l">
              <a:lnSpc>
                <a:spcPct val="115000"/>
              </a:lnSpc>
              <a:spcBef>
                <a:spcPts val="2100"/>
              </a:spcBef>
              <a:spcAft>
                <a:spcPts val="0"/>
              </a:spcAft>
              <a:buSzPts val="2400"/>
              <a:buChar char="●"/>
            </a:pPr>
            <a:r>
              <a:rPr lang="en-US"/>
              <a:t>Both individuals, student organizations, staff, and faculty can collaborate and utilize us as a resource for volunteer needs.</a:t>
            </a:r>
            <a:endParaRPr/>
          </a:p>
          <a:p>
            <a:pPr indent="0" lvl="0" marL="0" rtl="0" algn="l">
              <a:lnSpc>
                <a:spcPct val="115000"/>
              </a:lnSpc>
              <a:spcBef>
                <a:spcPts val="2100"/>
              </a:spcBef>
              <a:spcAft>
                <a:spcPts val="2100"/>
              </a:spcAft>
              <a:buSzPts val="2400"/>
              <a:buNone/>
            </a:pPr>
            <a:r>
              <a:t/>
            </a:r>
            <a:endParaRPr/>
          </a:p>
        </p:txBody>
      </p:sp>
      <p:pic>
        <p:nvPicPr>
          <p:cNvPr id="481" name="Google Shape;481;g240cc781ab5_0_5"/>
          <p:cNvPicPr preferRelativeResize="0"/>
          <p:nvPr/>
        </p:nvPicPr>
        <p:blipFill rotWithShape="1">
          <a:blip r:embed="rId3">
            <a:alphaModFix/>
          </a:blip>
          <a:srcRect b="0" l="0" r="0" t="0"/>
          <a:stretch/>
        </p:blipFill>
        <p:spPr>
          <a:xfrm>
            <a:off x="9024733" y="641017"/>
            <a:ext cx="2794500" cy="712900"/>
          </a:xfrm>
          <a:prstGeom prst="rect">
            <a:avLst/>
          </a:prstGeom>
          <a:noFill/>
          <a:ln>
            <a:noFill/>
          </a:ln>
        </p:spPr>
      </p:pic>
      <p:pic>
        <p:nvPicPr>
          <p:cNvPr id="482" name="Google Shape;482;g240cc781ab5_0_5"/>
          <p:cNvPicPr preferRelativeResize="0"/>
          <p:nvPr/>
        </p:nvPicPr>
        <p:blipFill rotWithShape="1">
          <a:blip r:embed="rId4">
            <a:alphaModFix/>
          </a:blip>
          <a:srcRect b="0" l="0" r="0" t="0"/>
          <a:stretch/>
        </p:blipFill>
        <p:spPr>
          <a:xfrm>
            <a:off x="442500" y="420308"/>
            <a:ext cx="4731034" cy="139536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40cc781ab5_0_12"/>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b="1" lang="en-US"/>
              <a:t>WE Can Help! </a:t>
            </a:r>
            <a:endParaRPr b="1"/>
          </a:p>
        </p:txBody>
      </p:sp>
      <p:sp>
        <p:nvSpPr>
          <p:cNvPr id="488" name="Google Shape;488;g240cc781ab5_0_12"/>
          <p:cNvSpPr txBox="1"/>
          <p:nvPr>
            <p:ph idx="1" type="body"/>
          </p:nvPr>
        </p:nvSpPr>
        <p:spPr>
          <a:xfrm>
            <a:off x="554133" y="2048844"/>
            <a:ext cx="7110900" cy="6073500"/>
          </a:xfrm>
          <a:prstGeom prst="rect">
            <a:avLst/>
          </a:prstGeom>
          <a:noFill/>
          <a:ln>
            <a:noFill/>
          </a:ln>
        </p:spPr>
        <p:txBody>
          <a:bodyPr anchorCtr="0" anchor="t" bIns="121900" lIns="121900" spcFirstLastPara="1" rIns="121900" wrap="square" tIns="121900">
            <a:noAutofit/>
          </a:bodyPr>
          <a:lstStyle/>
          <a:p>
            <a:pPr indent="-425450" lvl="0" marL="609600" rtl="0" algn="l">
              <a:lnSpc>
                <a:spcPct val="115000"/>
              </a:lnSpc>
              <a:spcBef>
                <a:spcPts val="0"/>
              </a:spcBef>
              <a:spcAft>
                <a:spcPts val="0"/>
              </a:spcAft>
              <a:buClr>
                <a:schemeClr val="dk1"/>
              </a:buClr>
              <a:buSzPts val="1900"/>
              <a:buChar char="●"/>
            </a:pPr>
            <a:r>
              <a:rPr b="1" lang="en-US">
                <a:solidFill>
                  <a:schemeClr val="dk1"/>
                </a:solidFill>
              </a:rPr>
              <a:t>Learn about the national Certified Nonprofit Professional (CNP) Credential at UNI. (Current participation in a student organization gives you and your members an advantage in earning a CNP). </a:t>
            </a:r>
            <a:endParaRPr b="1">
              <a:solidFill>
                <a:schemeClr val="dk1"/>
              </a:solidFill>
            </a:endParaRPr>
          </a:p>
          <a:p>
            <a:pPr indent="-425450" lvl="0" marL="609600" rtl="0" algn="l">
              <a:lnSpc>
                <a:spcPct val="115000"/>
              </a:lnSpc>
              <a:spcBef>
                <a:spcPts val="0"/>
              </a:spcBef>
              <a:spcAft>
                <a:spcPts val="0"/>
              </a:spcAft>
              <a:buClr>
                <a:schemeClr val="dk1"/>
              </a:buClr>
              <a:buSzPts val="1900"/>
              <a:buChar char="●"/>
            </a:pPr>
            <a:r>
              <a:rPr b="1" lang="en-US">
                <a:solidFill>
                  <a:schemeClr val="dk1"/>
                </a:solidFill>
              </a:rPr>
              <a:t>Assist in setting up volunteer service activities for your organization or register for natural disaster relief training.</a:t>
            </a:r>
            <a:endParaRPr>
              <a:solidFill>
                <a:schemeClr val="dk1"/>
              </a:solidFill>
            </a:endParaRPr>
          </a:p>
          <a:p>
            <a:pPr indent="-425450" lvl="0" marL="609600" rtl="0" algn="l">
              <a:lnSpc>
                <a:spcPct val="115000"/>
              </a:lnSpc>
              <a:spcBef>
                <a:spcPts val="0"/>
              </a:spcBef>
              <a:spcAft>
                <a:spcPts val="0"/>
              </a:spcAft>
              <a:buClr>
                <a:schemeClr val="dk1"/>
              </a:buClr>
              <a:buSzPts val="1900"/>
              <a:buChar char="●"/>
            </a:pPr>
            <a:r>
              <a:rPr b="1" lang="en-US">
                <a:solidFill>
                  <a:schemeClr val="dk1"/>
                </a:solidFill>
              </a:rPr>
              <a:t>10-15 minute presentation at your organization meeting with more details about Community Engagement and the Volunteer Center of </a:t>
            </a:r>
            <a:endParaRPr/>
          </a:p>
        </p:txBody>
      </p:sp>
      <p:pic>
        <p:nvPicPr>
          <p:cNvPr id="489" name="Google Shape;489;g240cc781ab5_0_12"/>
          <p:cNvPicPr preferRelativeResize="0"/>
          <p:nvPr/>
        </p:nvPicPr>
        <p:blipFill rotWithShape="1">
          <a:blip r:embed="rId3">
            <a:alphaModFix/>
          </a:blip>
          <a:srcRect b="0" l="0" r="0" t="0"/>
          <a:stretch/>
        </p:blipFill>
        <p:spPr>
          <a:xfrm>
            <a:off x="9024733" y="641017"/>
            <a:ext cx="2794500" cy="712900"/>
          </a:xfrm>
          <a:prstGeom prst="rect">
            <a:avLst/>
          </a:prstGeom>
          <a:noFill/>
          <a:ln>
            <a:noFill/>
          </a:ln>
        </p:spPr>
      </p:pic>
      <p:pic>
        <p:nvPicPr>
          <p:cNvPr id="490" name="Google Shape;490;g240cc781ab5_0_12"/>
          <p:cNvPicPr preferRelativeResize="0"/>
          <p:nvPr/>
        </p:nvPicPr>
        <p:blipFill rotWithShape="1">
          <a:blip r:embed="rId4">
            <a:alphaModFix/>
          </a:blip>
          <a:srcRect b="0" l="0" r="0" t="0"/>
          <a:stretch/>
        </p:blipFill>
        <p:spPr>
          <a:xfrm>
            <a:off x="4188000" y="371633"/>
            <a:ext cx="4731034" cy="1395367"/>
          </a:xfrm>
          <a:prstGeom prst="rect">
            <a:avLst/>
          </a:prstGeom>
          <a:noFill/>
          <a:ln>
            <a:noFill/>
          </a:ln>
        </p:spPr>
      </p:pic>
      <p:pic>
        <p:nvPicPr>
          <p:cNvPr id="491" name="Google Shape;491;g240cc781ab5_0_12"/>
          <p:cNvPicPr preferRelativeResize="0"/>
          <p:nvPr/>
        </p:nvPicPr>
        <p:blipFill rotWithShape="1">
          <a:blip r:embed="rId5">
            <a:alphaModFix/>
          </a:blip>
          <a:srcRect b="1263" l="6820" r="0" t="0"/>
          <a:stretch/>
        </p:blipFill>
        <p:spPr>
          <a:xfrm>
            <a:off x="7716367" y="1722133"/>
            <a:ext cx="1693934" cy="1908349"/>
          </a:xfrm>
          <a:prstGeom prst="rect">
            <a:avLst/>
          </a:prstGeom>
          <a:noFill/>
          <a:ln>
            <a:noFill/>
          </a:ln>
        </p:spPr>
      </p:pic>
      <p:pic>
        <p:nvPicPr>
          <p:cNvPr id="492" name="Google Shape;492;g240cc781ab5_0_12"/>
          <p:cNvPicPr preferRelativeResize="0"/>
          <p:nvPr/>
        </p:nvPicPr>
        <p:blipFill rotWithShape="1">
          <a:blip r:embed="rId6">
            <a:alphaModFix/>
          </a:blip>
          <a:srcRect b="5374" l="3175" r="0" t="0"/>
          <a:stretch/>
        </p:blipFill>
        <p:spPr>
          <a:xfrm>
            <a:off x="9597133" y="2750300"/>
            <a:ext cx="1929834" cy="1828866"/>
          </a:xfrm>
          <a:prstGeom prst="rect">
            <a:avLst/>
          </a:prstGeom>
          <a:noFill/>
          <a:ln>
            <a:noFill/>
          </a:ln>
        </p:spPr>
      </p:pic>
      <p:pic>
        <p:nvPicPr>
          <p:cNvPr id="493" name="Google Shape;493;g240cc781ab5_0_12"/>
          <p:cNvPicPr preferRelativeResize="0"/>
          <p:nvPr/>
        </p:nvPicPr>
        <p:blipFill rotWithShape="1">
          <a:blip r:embed="rId7">
            <a:alphaModFix/>
          </a:blip>
          <a:srcRect b="0" l="0" r="0" t="0"/>
          <a:stretch/>
        </p:blipFill>
        <p:spPr>
          <a:xfrm>
            <a:off x="7716367" y="4199516"/>
            <a:ext cx="1693933" cy="193048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40cc781ab5_0_22"/>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b="1" lang="en-US"/>
              <a:t>Contact Us </a:t>
            </a:r>
            <a:endParaRPr b="1"/>
          </a:p>
        </p:txBody>
      </p:sp>
      <p:pic>
        <p:nvPicPr>
          <p:cNvPr id="499" name="Google Shape;499;g240cc781ab5_0_22"/>
          <p:cNvPicPr preferRelativeResize="0"/>
          <p:nvPr/>
        </p:nvPicPr>
        <p:blipFill rotWithShape="1">
          <a:blip r:embed="rId3">
            <a:alphaModFix/>
          </a:blip>
          <a:srcRect b="0" l="0" r="0" t="0"/>
          <a:stretch/>
        </p:blipFill>
        <p:spPr>
          <a:xfrm>
            <a:off x="9024733" y="641017"/>
            <a:ext cx="2794500" cy="712900"/>
          </a:xfrm>
          <a:prstGeom prst="rect">
            <a:avLst/>
          </a:prstGeom>
          <a:noFill/>
          <a:ln>
            <a:noFill/>
          </a:ln>
        </p:spPr>
      </p:pic>
      <p:pic>
        <p:nvPicPr>
          <p:cNvPr id="500" name="Google Shape;500;g240cc781ab5_0_22"/>
          <p:cNvPicPr preferRelativeResize="0"/>
          <p:nvPr/>
        </p:nvPicPr>
        <p:blipFill rotWithShape="1">
          <a:blip r:embed="rId4">
            <a:alphaModFix/>
          </a:blip>
          <a:srcRect b="0" l="0" r="0" t="0"/>
          <a:stretch/>
        </p:blipFill>
        <p:spPr>
          <a:xfrm>
            <a:off x="4188000" y="371633"/>
            <a:ext cx="4731034" cy="1395367"/>
          </a:xfrm>
          <a:prstGeom prst="rect">
            <a:avLst/>
          </a:prstGeom>
          <a:noFill/>
          <a:ln>
            <a:noFill/>
          </a:ln>
        </p:spPr>
      </p:pic>
      <p:sp>
        <p:nvSpPr>
          <p:cNvPr id="501" name="Google Shape;501;g240cc781ab5_0_22"/>
          <p:cNvSpPr txBox="1"/>
          <p:nvPr>
            <p:ph idx="1" type="body"/>
          </p:nvPr>
        </p:nvSpPr>
        <p:spPr>
          <a:xfrm>
            <a:off x="554133" y="2048844"/>
            <a:ext cx="7110900" cy="6073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b="1" lang="en-US" sz="2100"/>
              <a:t>Office of Community Engagement</a:t>
            </a:r>
            <a:endParaRPr b="1" sz="2100"/>
          </a:p>
          <a:p>
            <a:pPr indent="0" lvl="0" marL="0" rtl="0" algn="l">
              <a:lnSpc>
                <a:spcPct val="115000"/>
              </a:lnSpc>
              <a:spcBef>
                <a:spcPts val="2100"/>
              </a:spcBef>
              <a:spcAft>
                <a:spcPts val="0"/>
              </a:spcAft>
              <a:buSzPts val="1900"/>
              <a:buNone/>
            </a:pPr>
            <a:r>
              <a:rPr b="1" lang="en-US"/>
              <a:t>Email</a:t>
            </a:r>
            <a:r>
              <a:rPr lang="en-US"/>
              <a:t>: community.engagement@uni.edu</a:t>
            </a:r>
            <a:endParaRPr/>
          </a:p>
          <a:p>
            <a:pPr indent="0" lvl="0" marL="0" rtl="0" algn="l">
              <a:lnSpc>
                <a:spcPct val="115000"/>
              </a:lnSpc>
              <a:spcBef>
                <a:spcPts val="2100"/>
              </a:spcBef>
              <a:spcAft>
                <a:spcPts val="0"/>
              </a:spcAft>
              <a:buSzPts val="1900"/>
              <a:buNone/>
            </a:pPr>
            <a:r>
              <a:rPr b="1" lang="en-US"/>
              <a:t>Location:  </a:t>
            </a:r>
            <a:r>
              <a:rPr lang="en-US"/>
              <a:t>Human Performance Complex 107</a:t>
            </a:r>
            <a:endParaRPr/>
          </a:p>
          <a:p>
            <a:pPr indent="0" lvl="0" marL="0" rtl="0" algn="l">
              <a:lnSpc>
                <a:spcPct val="115000"/>
              </a:lnSpc>
              <a:spcBef>
                <a:spcPts val="2100"/>
              </a:spcBef>
              <a:spcAft>
                <a:spcPts val="0"/>
              </a:spcAft>
              <a:buSzPts val="1900"/>
              <a:buNone/>
            </a:pPr>
            <a:r>
              <a:rPr b="1" lang="en-US"/>
              <a:t>Monday-Friday</a:t>
            </a:r>
            <a:r>
              <a:rPr lang="en-US"/>
              <a:t>: 8 am- 4:30 pm</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rPr lang="en-US"/>
              <a:t>@UNIEngagement</a:t>
            </a:r>
            <a:endParaRPr/>
          </a:p>
          <a:p>
            <a:pPr indent="0" lvl="0" marL="0" rtl="0" algn="l">
              <a:lnSpc>
                <a:spcPct val="115000"/>
              </a:lnSpc>
              <a:spcBef>
                <a:spcPts val="2100"/>
              </a:spcBef>
              <a:spcAft>
                <a:spcPts val="2100"/>
              </a:spcAft>
              <a:buSzPts val="1900"/>
              <a:buNone/>
            </a:pPr>
            <a:r>
              <a:t/>
            </a:r>
            <a:endParaRPr/>
          </a:p>
        </p:txBody>
      </p:sp>
      <p:sp>
        <p:nvSpPr>
          <p:cNvPr id="502" name="Google Shape;502;g240cc781ab5_0_22"/>
          <p:cNvSpPr txBox="1"/>
          <p:nvPr>
            <p:ph idx="2" type="body"/>
          </p:nvPr>
        </p:nvSpPr>
        <p:spPr>
          <a:xfrm>
            <a:off x="5938183" y="1867969"/>
            <a:ext cx="7110900" cy="6073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b="1" lang="en-US" sz="2100"/>
              <a:t>Volunteer Center of Cedar Valley </a:t>
            </a:r>
            <a:endParaRPr b="1" sz="2100"/>
          </a:p>
          <a:p>
            <a:pPr indent="0" lvl="0" marL="0" rtl="0" algn="l">
              <a:lnSpc>
                <a:spcPct val="115000"/>
              </a:lnSpc>
              <a:spcBef>
                <a:spcPts val="2100"/>
              </a:spcBef>
              <a:spcAft>
                <a:spcPts val="0"/>
              </a:spcAft>
              <a:buSzPts val="1900"/>
              <a:buNone/>
            </a:pPr>
            <a:r>
              <a:rPr b="1" lang="en-US"/>
              <a:t>Email</a:t>
            </a:r>
            <a:r>
              <a:rPr lang="en-US"/>
              <a:t>: information@vccv.org OR</a:t>
            </a:r>
            <a:endParaRPr/>
          </a:p>
          <a:p>
            <a:pPr indent="0" lvl="0" marL="0" rtl="0" algn="l">
              <a:lnSpc>
                <a:spcPct val="115000"/>
              </a:lnSpc>
              <a:spcBef>
                <a:spcPts val="2100"/>
              </a:spcBef>
              <a:spcAft>
                <a:spcPts val="0"/>
              </a:spcAft>
              <a:buSzPts val="1900"/>
              <a:buNone/>
            </a:pPr>
            <a:r>
              <a:rPr b="1" lang="en-US"/>
              <a:t>Location on Campus</a:t>
            </a:r>
            <a:r>
              <a:rPr lang="en-US"/>
              <a:t>:  Maucker Union </a:t>
            </a:r>
            <a:endParaRPr/>
          </a:p>
          <a:p>
            <a:pPr indent="0" lvl="0" marL="0" rtl="0" algn="l">
              <a:lnSpc>
                <a:spcPct val="100000"/>
              </a:lnSpc>
              <a:spcBef>
                <a:spcPts val="2100"/>
              </a:spcBef>
              <a:spcAft>
                <a:spcPts val="0"/>
              </a:spcAft>
              <a:buSzPts val="1900"/>
              <a:buNone/>
            </a:pPr>
            <a:r>
              <a:rPr b="1" lang="en-US"/>
              <a:t>Monday:</a:t>
            </a:r>
            <a:r>
              <a:rPr lang="en-US"/>
              <a:t> 10am- 4:30pm</a:t>
            </a:r>
            <a:endParaRPr/>
          </a:p>
          <a:p>
            <a:pPr indent="0" lvl="0" marL="0" rtl="0" algn="l">
              <a:lnSpc>
                <a:spcPct val="100000"/>
              </a:lnSpc>
              <a:spcBef>
                <a:spcPts val="0"/>
              </a:spcBef>
              <a:spcAft>
                <a:spcPts val="0"/>
              </a:spcAft>
              <a:buSzPts val="1900"/>
              <a:buNone/>
            </a:pPr>
            <a:r>
              <a:rPr b="1" lang="en-US"/>
              <a:t>Thursday:</a:t>
            </a:r>
            <a:r>
              <a:rPr lang="en-US"/>
              <a:t> 8am-1:30pm, 3:30-4:30pm</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2100"/>
              </a:spcBef>
              <a:spcAft>
                <a:spcPts val="0"/>
              </a:spcAft>
              <a:buSzPts val="1900"/>
              <a:buNone/>
            </a:pPr>
            <a:r>
              <a:rPr lang="en-US"/>
              <a:t>@volunteercenterofcedarvalley</a:t>
            </a:r>
            <a:endParaRPr/>
          </a:p>
          <a:p>
            <a:pPr indent="0" lvl="0" marL="0" rtl="0" algn="l">
              <a:lnSpc>
                <a:spcPct val="100000"/>
              </a:lnSpc>
              <a:spcBef>
                <a:spcPts val="2100"/>
              </a:spcBef>
              <a:spcAft>
                <a:spcPts val="0"/>
              </a:spcAft>
              <a:buSzPts val="1900"/>
              <a:buNone/>
            </a:pPr>
            <a:r>
              <a:rPr lang="en-US"/>
              <a:t>@volunteercenter_CV</a:t>
            </a:r>
            <a:endParaRPr/>
          </a:p>
          <a:p>
            <a:pPr indent="0" lvl="0" marL="0" rtl="0" algn="l">
              <a:lnSpc>
                <a:spcPct val="100000"/>
              </a:lnSpc>
              <a:spcBef>
                <a:spcPts val="0"/>
              </a:spcBef>
              <a:spcAft>
                <a:spcPts val="0"/>
              </a:spcAft>
              <a:buSzPts val="1900"/>
              <a:buNone/>
            </a:pPr>
            <a:r>
              <a:t/>
            </a:r>
            <a:endParaRPr/>
          </a:p>
          <a:p>
            <a:pPr indent="0" lvl="0" marL="0" rtl="0" algn="l">
              <a:lnSpc>
                <a:spcPct val="100000"/>
              </a:lnSpc>
              <a:spcBef>
                <a:spcPts val="0"/>
              </a:spcBef>
              <a:spcAft>
                <a:spcPts val="0"/>
              </a:spcAft>
              <a:buSzPts val="1900"/>
              <a:buNone/>
            </a:pPr>
            <a:r>
              <a:rPr lang="en-US"/>
              <a:t>@volunteercentercv</a:t>
            </a:r>
            <a:endParaRPr/>
          </a:p>
        </p:txBody>
      </p:sp>
      <p:pic>
        <p:nvPicPr>
          <p:cNvPr id="503" name="Google Shape;503;g240cc781ab5_0_22"/>
          <p:cNvPicPr preferRelativeResize="0"/>
          <p:nvPr/>
        </p:nvPicPr>
        <p:blipFill rotWithShape="1">
          <a:blip r:embed="rId5">
            <a:alphaModFix/>
          </a:blip>
          <a:srcRect b="0" l="0" r="0" t="0"/>
          <a:stretch/>
        </p:blipFill>
        <p:spPr>
          <a:xfrm>
            <a:off x="5210099" y="4945300"/>
            <a:ext cx="514433" cy="1550100"/>
          </a:xfrm>
          <a:prstGeom prst="rect">
            <a:avLst/>
          </a:prstGeom>
          <a:noFill/>
          <a:ln>
            <a:noFill/>
          </a:ln>
        </p:spPr>
      </p:pic>
      <p:pic>
        <p:nvPicPr>
          <p:cNvPr id="504" name="Google Shape;504;g240cc781ab5_0_22"/>
          <p:cNvPicPr preferRelativeResize="0"/>
          <p:nvPr/>
        </p:nvPicPr>
        <p:blipFill rotWithShape="1">
          <a:blip r:embed="rId6">
            <a:alphaModFix/>
          </a:blip>
          <a:srcRect b="9280" l="9074" r="0" t="0"/>
          <a:stretch/>
        </p:blipFill>
        <p:spPr>
          <a:xfrm>
            <a:off x="587333" y="5185233"/>
            <a:ext cx="1835833" cy="605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geb495cc1e2_0_150"/>
          <p:cNvPicPr preferRelativeResize="0"/>
          <p:nvPr/>
        </p:nvPicPr>
        <p:blipFill>
          <a:blip r:embed="rId3">
            <a:alphaModFix/>
          </a:blip>
          <a:stretch>
            <a:fillRect/>
          </a:stretch>
        </p:blipFill>
        <p:spPr>
          <a:xfrm>
            <a:off x="338475" y="878950"/>
            <a:ext cx="4069424" cy="5695500"/>
          </a:xfrm>
          <a:prstGeom prst="rect">
            <a:avLst/>
          </a:prstGeom>
          <a:noFill/>
          <a:ln>
            <a:noFill/>
          </a:ln>
        </p:spPr>
      </p:pic>
      <p:sp>
        <p:nvSpPr>
          <p:cNvPr id="511" name="Google Shape;511;geb495cc1e2_0_150"/>
          <p:cNvSpPr txBox="1"/>
          <p:nvPr/>
        </p:nvSpPr>
        <p:spPr>
          <a:xfrm>
            <a:off x="4707750" y="1172875"/>
            <a:ext cx="6825300" cy="54015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Clr>
                <a:srgbClr val="000000"/>
              </a:buClr>
              <a:buSzPts val="2800"/>
              <a:buFont typeface="Calibri"/>
              <a:buChar char="●"/>
            </a:pPr>
            <a:r>
              <a:rPr b="1" lang="en-US" sz="2800">
                <a:solidFill>
                  <a:srgbClr val="000000"/>
                </a:solidFill>
                <a:latin typeface="Calibri"/>
                <a:ea typeface="Calibri"/>
                <a:cs typeface="Calibri"/>
                <a:sym typeface="Calibri"/>
              </a:rPr>
              <a:t>Come to CAB events as an organization. Let us know if your group is coming and we can save some seats for you. </a:t>
            </a:r>
            <a:endParaRPr b="1" sz="2800">
              <a:solidFill>
                <a:srgbClr val="000000"/>
              </a:solidFill>
              <a:latin typeface="Calibri"/>
              <a:ea typeface="Calibri"/>
              <a:cs typeface="Calibri"/>
              <a:sym typeface="Calibri"/>
            </a:endParaRPr>
          </a:p>
          <a:p>
            <a:pPr indent="0" lvl="0" marL="0" rtl="0" algn="l">
              <a:lnSpc>
                <a:spcPct val="90000"/>
              </a:lnSpc>
              <a:spcBef>
                <a:spcPts val="0"/>
              </a:spcBef>
              <a:spcAft>
                <a:spcPts val="0"/>
              </a:spcAft>
              <a:buNone/>
            </a:pPr>
            <a:r>
              <a:t/>
            </a:r>
            <a:endParaRPr b="1" sz="2800">
              <a:latin typeface="Calibri"/>
              <a:ea typeface="Calibri"/>
              <a:cs typeface="Calibri"/>
              <a:sym typeface="Calibri"/>
            </a:endParaRPr>
          </a:p>
          <a:p>
            <a:pPr indent="-406400" lvl="0" marL="457200" rtl="0" algn="l">
              <a:lnSpc>
                <a:spcPct val="90000"/>
              </a:lnSpc>
              <a:spcBef>
                <a:spcPts val="0"/>
              </a:spcBef>
              <a:spcAft>
                <a:spcPts val="0"/>
              </a:spcAft>
              <a:buSzPts val="2800"/>
              <a:buFont typeface="Calibri"/>
              <a:buChar char="●"/>
            </a:pPr>
            <a:r>
              <a:rPr b="1" lang="en-US" sz="2800">
                <a:latin typeface="Calibri"/>
                <a:ea typeface="Calibri"/>
                <a:cs typeface="Calibri"/>
                <a:sym typeface="Calibri"/>
              </a:rPr>
              <a:t>Use the QR Code to Register for events</a:t>
            </a:r>
            <a:endParaRPr b="1" sz="2800">
              <a:latin typeface="Calibri"/>
              <a:ea typeface="Calibri"/>
              <a:cs typeface="Calibri"/>
              <a:sym typeface="Calibri"/>
            </a:endParaRPr>
          </a:p>
          <a:p>
            <a:pPr indent="0" lvl="0" marL="0" rtl="0" algn="l">
              <a:lnSpc>
                <a:spcPct val="90000"/>
              </a:lnSpc>
              <a:spcBef>
                <a:spcPts val="0"/>
              </a:spcBef>
              <a:spcAft>
                <a:spcPts val="0"/>
              </a:spcAft>
              <a:buNone/>
            </a:pPr>
            <a:r>
              <a:t/>
            </a:r>
            <a:endParaRPr b="1" sz="2800">
              <a:latin typeface="Calibri"/>
              <a:ea typeface="Calibri"/>
              <a:cs typeface="Calibri"/>
              <a:sym typeface="Calibri"/>
            </a:endParaRPr>
          </a:p>
          <a:p>
            <a:pPr indent="0" lvl="0" marL="0" rtl="0" algn="l">
              <a:lnSpc>
                <a:spcPct val="90000"/>
              </a:lnSpc>
              <a:spcBef>
                <a:spcPts val="0"/>
              </a:spcBef>
              <a:spcAft>
                <a:spcPts val="0"/>
              </a:spcAft>
              <a:buNone/>
            </a:pPr>
            <a:r>
              <a:t/>
            </a:r>
            <a:endParaRPr b="1" sz="2800">
              <a:latin typeface="Calibri"/>
              <a:ea typeface="Calibri"/>
              <a:cs typeface="Calibri"/>
              <a:sym typeface="Calibri"/>
            </a:endParaRPr>
          </a:p>
        </p:txBody>
      </p:sp>
      <p:pic>
        <p:nvPicPr>
          <p:cNvPr id="512" name="Google Shape;512;geb495cc1e2_0_150"/>
          <p:cNvPicPr preferRelativeResize="0"/>
          <p:nvPr/>
        </p:nvPicPr>
        <p:blipFill>
          <a:blip r:embed="rId4">
            <a:alphaModFix/>
          </a:blip>
          <a:stretch>
            <a:fillRect/>
          </a:stretch>
        </p:blipFill>
        <p:spPr>
          <a:xfrm>
            <a:off x="6886575" y="3312084"/>
            <a:ext cx="2924825" cy="32623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ed7a0f1857_0_0"/>
          <p:cNvSpPr txBox="1"/>
          <p:nvPr/>
        </p:nvSpPr>
        <p:spPr>
          <a:xfrm>
            <a:off x="4118250" y="806650"/>
            <a:ext cx="3955500" cy="641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300"/>
              <a:buFont typeface="Arial"/>
              <a:buNone/>
            </a:pPr>
            <a:r>
              <a:rPr b="1" i="0" lang="en-US" sz="3300" u="none" cap="none" strike="noStrike">
                <a:solidFill>
                  <a:srgbClr val="4B116F"/>
                </a:solidFill>
                <a:latin typeface="Calibri"/>
                <a:ea typeface="Calibri"/>
                <a:cs typeface="Calibri"/>
                <a:sym typeface="Calibri"/>
              </a:rPr>
              <a:t>Content Creator</a:t>
            </a:r>
            <a:endParaRPr b="0" i="0" sz="1400" u="none" cap="none" strike="noStrike">
              <a:solidFill>
                <a:srgbClr val="000000"/>
              </a:solidFill>
              <a:latin typeface="Arial"/>
              <a:ea typeface="Arial"/>
              <a:cs typeface="Arial"/>
              <a:sym typeface="Arial"/>
            </a:endParaRPr>
          </a:p>
        </p:txBody>
      </p:sp>
      <p:sp>
        <p:nvSpPr>
          <p:cNvPr id="519" name="Google Shape;519;ged7a0f1857_0_0"/>
          <p:cNvSpPr txBox="1"/>
          <p:nvPr/>
        </p:nvSpPr>
        <p:spPr>
          <a:xfrm>
            <a:off x="708525" y="1983250"/>
            <a:ext cx="10099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p:txBody>
      </p:sp>
      <p:sp>
        <p:nvSpPr>
          <p:cNvPr id="520" name="Google Shape;520;ged7a0f1857_0_0"/>
          <p:cNvSpPr txBox="1"/>
          <p:nvPr/>
        </p:nvSpPr>
        <p:spPr>
          <a:xfrm>
            <a:off x="7805950" y="1983250"/>
            <a:ext cx="3849300" cy="323100"/>
          </a:xfrm>
          <a:prstGeom prst="rect">
            <a:avLst/>
          </a:prstGeom>
          <a:noFill/>
          <a:ln>
            <a:noFill/>
          </a:ln>
        </p:spPr>
        <p:txBody>
          <a:bodyPr anchorCtr="0" anchor="t" bIns="91425" lIns="91425" spcFirstLastPara="1" rIns="91425" wrap="square" tIns="91425">
            <a:spAutoFit/>
          </a:bodyPr>
          <a:lstStyle/>
          <a:p>
            <a:pPr indent="0" lvl="0" marL="457200" marR="0" rtl="0" algn="l">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521" name="Google Shape;521;ged7a0f1857_0_0"/>
          <p:cNvSpPr txBox="1"/>
          <p:nvPr/>
        </p:nvSpPr>
        <p:spPr>
          <a:xfrm>
            <a:off x="371475" y="1448350"/>
            <a:ext cx="111825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900"/>
              <a:buFont typeface="Arial"/>
              <a:buNone/>
            </a:pPr>
            <a:r>
              <a:rPr lang="en-US" sz="1800">
                <a:solidFill>
                  <a:schemeClr val="dk1"/>
                </a:solidFill>
                <a:latin typeface="Calibri"/>
                <a:ea typeface="Calibri"/>
                <a:cs typeface="Calibri"/>
                <a:sym typeface="Calibri"/>
              </a:rPr>
              <a:t>The Student Involvement Content Creator, Emijah Jones, can assist Student Organizations with the creation of any graphics for marketing purposes.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Email Emijah at </a:t>
            </a:r>
            <a:r>
              <a:rPr lang="en-US" sz="1800" u="sng">
                <a:solidFill>
                  <a:schemeClr val="hlink"/>
                </a:solidFill>
                <a:latin typeface="Calibri"/>
                <a:ea typeface="Calibri"/>
                <a:cs typeface="Calibri"/>
                <a:sym typeface="Calibri"/>
                <a:hlinkClick r:id="rId3"/>
              </a:rPr>
              <a:t>involvementmarketing@uni.edu</a:t>
            </a:r>
            <a:r>
              <a:rPr lang="en-US" sz="1800">
                <a:solidFill>
                  <a:schemeClr val="dk1"/>
                </a:solidFill>
                <a:latin typeface="Calibri"/>
                <a:ea typeface="Calibri"/>
                <a:cs typeface="Calibri"/>
                <a:sym typeface="Calibri"/>
              </a:rPr>
              <a:t> to request help</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PLAN AHEAD</a:t>
            </a:r>
            <a:r>
              <a:rPr lang="en-US" sz="1800">
                <a:solidFill>
                  <a:schemeClr val="dk1"/>
                </a:solidFill>
                <a:latin typeface="Calibri"/>
                <a:ea typeface="Calibri"/>
                <a:cs typeface="Calibri"/>
                <a:sym typeface="Calibri"/>
              </a:rPr>
              <a:t> - Send requests 2 weeks prior to the date you need the graphics to be completed</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See list below for marketing opportunity ideas we can assist you with. </a:t>
            </a:r>
            <a:endParaRPr b="1" sz="1800">
              <a:latin typeface="Calibri"/>
              <a:ea typeface="Calibri"/>
              <a:cs typeface="Calibri"/>
              <a:sym typeface="Calibri"/>
            </a:endParaRPr>
          </a:p>
          <a:p>
            <a:pPr indent="-342900" lvl="0" marL="914400" marR="0" rtl="0" algn="l">
              <a:lnSpc>
                <a:spcPct val="10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Social Media Marketing Request Form</a:t>
            </a:r>
            <a:r>
              <a:rPr b="0" i="0" lang="en-US" sz="1800" u="none" cap="none" strike="noStrike">
                <a:solidFill>
                  <a:srgbClr val="000000"/>
                </a:solidFill>
                <a:latin typeface="Calibri"/>
                <a:ea typeface="Calibri"/>
                <a:cs typeface="Calibri"/>
                <a:sym typeface="Calibri"/>
              </a:rPr>
              <a:t> - An opportunity for Student Organizations to send in Social Media requests so they are able to get reposted on the UNI Student Involvement Social Media Accounts.</a:t>
            </a:r>
            <a:endParaRPr b="0" i="0" sz="1800" u="none" cap="none" strike="noStrike">
              <a:solidFill>
                <a:srgbClr val="000000"/>
              </a:solidFill>
              <a:latin typeface="Calibri"/>
              <a:ea typeface="Calibri"/>
              <a:cs typeface="Calibri"/>
              <a:sym typeface="Calibri"/>
            </a:endParaRPr>
          </a:p>
          <a:p>
            <a:pPr indent="-342900" lvl="0" marL="914400" marR="0" rtl="0" algn="l">
              <a:lnSpc>
                <a:spcPct val="10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Button Maker</a:t>
            </a:r>
            <a:r>
              <a:rPr b="0" i="0" lang="en-US" sz="1800" u="none" cap="none" strike="noStrike">
                <a:solidFill>
                  <a:srgbClr val="000000"/>
                </a:solidFill>
                <a:latin typeface="Calibri"/>
                <a:ea typeface="Calibri"/>
                <a:cs typeface="Calibri"/>
                <a:sym typeface="Calibri"/>
              </a:rPr>
              <a:t> - Request a time slot or request help with a button Design</a:t>
            </a:r>
            <a:endParaRPr b="0" i="0" sz="1800" u="none" cap="none" strike="noStrike">
              <a:solidFill>
                <a:srgbClr val="000000"/>
              </a:solidFill>
              <a:latin typeface="Calibri"/>
              <a:ea typeface="Calibri"/>
              <a:cs typeface="Calibri"/>
              <a:sym typeface="Calibri"/>
            </a:endParaRPr>
          </a:p>
          <a:p>
            <a:pPr indent="-342900" lvl="0" marL="914400" marR="0" rtl="0" algn="l">
              <a:lnSpc>
                <a:spcPct val="10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Bubble Poster </a:t>
            </a:r>
            <a:r>
              <a:rPr b="0" i="0" lang="en-US" sz="1800" u="none" cap="none" strike="noStrike">
                <a:solidFill>
                  <a:srgbClr val="000000"/>
                </a:solidFill>
                <a:latin typeface="Calibri"/>
                <a:ea typeface="Calibri"/>
                <a:cs typeface="Calibri"/>
                <a:sym typeface="Calibri"/>
              </a:rPr>
              <a:t>- Request a bubble poster to be printed and hung up, or request help with a bubble poster design</a:t>
            </a:r>
            <a:endParaRPr b="0" i="0" sz="1800" u="none" cap="none" strike="noStrike">
              <a:solidFill>
                <a:srgbClr val="000000"/>
              </a:solidFill>
              <a:latin typeface="Calibri"/>
              <a:ea typeface="Calibri"/>
              <a:cs typeface="Calibri"/>
              <a:sym typeface="Calibri"/>
            </a:endParaRPr>
          </a:p>
          <a:p>
            <a:pPr indent="-342900" lvl="0" marL="914400" marR="0" rtl="0" algn="l">
              <a:lnSpc>
                <a:spcPct val="10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Social Media Templates </a:t>
            </a:r>
            <a:r>
              <a:rPr b="0" i="0" lang="en-US" sz="1800" u="none" cap="none" strike="noStrike">
                <a:solidFill>
                  <a:srgbClr val="000000"/>
                </a:solidFill>
                <a:latin typeface="Calibri"/>
                <a:ea typeface="Calibri"/>
                <a:cs typeface="Calibri"/>
                <a:sym typeface="Calibri"/>
              </a:rPr>
              <a:t>- Multiple templates to help student organizations create social media graphics.</a:t>
            </a:r>
            <a:endParaRPr b="0" i="0" sz="1800" u="none" cap="none" strike="noStrike">
              <a:solidFill>
                <a:srgbClr val="000000"/>
              </a:solidFill>
              <a:latin typeface="Calibri"/>
              <a:ea typeface="Calibri"/>
              <a:cs typeface="Calibri"/>
              <a:sym typeface="Calibri"/>
            </a:endParaRPr>
          </a:p>
          <a:p>
            <a:pPr indent="-342900" lvl="0" marL="914400" marR="0" rtl="0" algn="l">
              <a:lnSpc>
                <a:spcPct val="100000"/>
              </a:lnSpc>
              <a:spcBef>
                <a:spcPts val="0"/>
              </a:spcBef>
              <a:spcAft>
                <a:spcPts val="0"/>
              </a:spcAft>
              <a:buClr>
                <a:srgbClr val="000000"/>
              </a:buClr>
              <a:buSzPts val="1800"/>
              <a:buFont typeface="Calibri"/>
              <a:buChar char="➔"/>
            </a:pPr>
            <a:r>
              <a:rPr b="1" i="0" lang="en-US" sz="1800" u="none" cap="none" strike="noStrike">
                <a:solidFill>
                  <a:srgbClr val="000000"/>
                </a:solidFill>
                <a:latin typeface="Calibri"/>
                <a:ea typeface="Calibri"/>
                <a:cs typeface="Calibri"/>
                <a:sym typeface="Calibri"/>
              </a:rPr>
              <a:t>Maucker Union Marquee (Outdoor Electronic Message Board)</a:t>
            </a:r>
            <a:r>
              <a:rPr b="0" i="0" lang="en-US" sz="1800" u="none" cap="none" strike="noStrike">
                <a:solidFill>
                  <a:srgbClr val="000000"/>
                </a:solidFill>
                <a:latin typeface="Calibri"/>
                <a:ea typeface="Calibri"/>
                <a:cs typeface="Calibri"/>
                <a:sym typeface="Calibri"/>
              </a:rPr>
              <a:t> - A request form for student organizations to have their graphic appear on the outdoor electronic message board in Maucker Union</a:t>
            </a:r>
            <a:endParaRPr b="0" i="0" sz="1800" u="none" cap="none" strike="noStrike">
              <a:solidFill>
                <a:srgbClr val="000000"/>
              </a:solidFill>
              <a:latin typeface="Calibri"/>
              <a:ea typeface="Calibri"/>
              <a:cs typeface="Calibri"/>
              <a:sym typeface="Calibri"/>
            </a:endParaRPr>
          </a:p>
          <a:p>
            <a:pPr indent="-342900" lvl="0" marL="914400" marR="0" rtl="0" algn="l">
              <a:lnSpc>
                <a:spcPct val="100000"/>
              </a:lnSpc>
              <a:spcBef>
                <a:spcPts val="0"/>
              </a:spcBef>
              <a:spcAft>
                <a:spcPts val="0"/>
              </a:spcAft>
              <a:buSzPts val="1800"/>
              <a:buFont typeface="Calibri"/>
              <a:buChar char="➔"/>
            </a:pPr>
            <a:r>
              <a:rPr b="1" i="0" lang="en-US" sz="1800" u="none" cap="none" strike="noStrike">
                <a:solidFill>
                  <a:srgbClr val="000000"/>
                </a:solidFill>
                <a:latin typeface="Calibri"/>
                <a:ea typeface="Calibri"/>
                <a:cs typeface="Calibri"/>
                <a:sym typeface="Calibri"/>
              </a:rPr>
              <a:t>Computer Lab Monitor Screensavers</a:t>
            </a:r>
            <a:r>
              <a:rPr b="0" i="0" lang="en-US" sz="1800" u="none" cap="none" strike="noStrike">
                <a:solidFill>
                  <a:srgbClr val="000000"/>
                </a:solidFill>
                <a:latin typeface="Calibri"/>
                <a:ea typeface="Calibri"/>
                <a:cs typeface="Calibri"/>
                <a:sym typeface="Calibri"/>
              </a:rPr>
              <a:t> - </a:t>
            </a:r>
            <a:r>
              <a:rPr b="0" i="0" lang="en-US" sz="1800" u="none" cap="none" strike="noStrike">
                <a:solidFill>
                  <a:schemeClr val="dk1"/>
                </a:solidFill>
                <a:latin typeface="Calibri"/>
                <a:ea typeface="Calibri"/>
                <a:cs typeface="Calibri"/>
                <a:sym typeface="Calibri"/>
              </a:rPr>
              <a:t>A request form for student organizations to have their graphic appear on the computer lab monitor screensavers.</a:t>
            </a:r>
            <a:endParaRPr b="0" i="0" sz="1800" u="none" cap="none" strike="noStrike">
              <a:solidFill>
                <a:srgbClr val="000000"/>
              </a:solidFill>
              <a:latin typeface="Calibri"/>
              <a:ea typeface="Calibri"/>
              <a:cs typeface="Calibri"/>
              <a:sym typeface="Calibri"/>
            </a:endParaRPr>
          </a:p>
          <a:p>
            <a:pPr indent="-342900" lvl="0" marL="914400" marR="0" rtl="0" algn="l">
              <a:lnSpc>
                <a:spcPct val="100000"/>
              </a:lnSpc>
              <a:spcBef>
                <a:spcPts val="0"/>
              </a:spcBef>
              <a:spcAft>
                <a:spcPts val="0"/>
              </a:spcAft>
              <a:buSzPts val="1800"/>
              <a:buFont typeface="Calibri"/>
              <a:buChar char="➔"/>
            </a:pPr>
            <a:r>
              <a:rPr b="1" i="0" lang="en-US" sz="1800" u="none" cap="none" strike="noStrike">
                <a:solidFill>
                  <a:srgbClr val="000000"/>
                </a:solidFill>
                <a:latin typeface="Calibri"/>
                <a:ea typeface="Calibri"/>
                <a:cs typeface="Calibri"/>
                <a:sym typeface="Calibri"/>
              </a:rPr>
              <a:t>Maucker Union Entrance Displays (Indoor Digital Signage)</a:t>
            </a:r>
            <a:r>
              <a:rPr b="0" i="0" lang="en-US" sz="1800" u="none" cap="none" strike="noStrike">
                <a:solidFill>
                  <a:srgbClr val="000000"/>
                </a:solidFill>
                <a:latin typeface="Calibri"/>
                <a:ea typeface="Calibri"/>
                <a:cs typeface="Calibri"/>
                <a:sym typeface="Calibri"/>
              </a:rPr>
              <a:t> - </a:t>
            </a:r>
            <a:r>
              <a:rPr b="0" i="0" lang="en-US" sz="1800" u="none" cap="none" strike="noStrike">
                <a:solidFill>
                  <a:schemeClr val="dk1"/>
                </a:solidFill>
                <a:latin typeface="Calibri"/>
                <a:ea typeface="Calibri"/>
                <a:cs typeface="Calibri"/>
                <a:sym typeface="Calibri"/>
              </a:rPr>
              <a:t>A request form for student organizations to have their graphic appear on the indoor digital signage un Maucker Union</a:t>
            </a:r>
            <a:r>
              <a:rPr lang="en-US" sz="1800">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150918f3ea2_0_0"/>
          <p:cNvSpPr txBox="1"/>
          <p:nvPr/>
        </p:nvSpPr>
        <p:spPr>
          <a:xfrm>
            <a:off x="552450" y="944800"/>
            <a:ext cx="10449000" cy="641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300"/>
              <a:buFont typeface="Arial"/>
              <a:buNone/>
            </a:pPr>
            <a:r>
              <a:rPr b="1" i="0" lang="en-US" sz="3300" u="none" cap="none" strike="noStrike">
                <a:solidFill>
                  <a:srgbClr val="4B116F"/>
                </a:solidFill>
                <a:latin typeface="Calibri"/>
                <a:ea typeface="Calibri"/>
                <a:cs typeface="Calibri"/>
                <a:sym typeface="Calibri"/>
              </a:rPr>
              <a:t>Follow us</a:t>
            </a:r>
            <a:r>
              <a:rPr b="1" lang="en-US" sz="3300">
                <a:solidFill>
                  <a:srgbClr val="4B116F"/>
                </a:solidFill>
                <a:latin typeface="Calibri"/>
                <a:ea typeface="Calibri"/>
                <a:cs typeface="Calibri"/>
                <a:sym typeface="Calibri"/>
              </a:rPr>
              <a:t> / Share your events on </a:t>
            </a:r>
            <a:r>
              <a:rPr b="1" i="0" lang="en-US" sz="3300" u="none" cap="none" strike="noStrike">
                <a:solidFill>
                  <a:srgbClr val="4B116F"/>
                </a:solidFill>
                <a:latin typeface="Calibri"/>
                <a:ea typeface="Calibri"/>
                <a:cs typeface="Calibri"/>
                <a:sym typeface="Calibri"/>
              </a:rPr>
              <a:t>Social Media</a:t>
            </a:r>
            <a:endParaRPr b="0" i="0" sz="1400" u="none" cap="none" strike="noStrike">
              <a:solidFill>
                <a:srgbClr val="000000"/>
              </a:solidFill>
              <a:latin typeface="Arial"/>
              <a:ea typeface="Arial"/>
              <a:cs typeface="Arial"/>
              <a:sym typeface="Arial"/>
            </a:endParaRPr>
          </a:p>
        </p:txBody>
      </p:sp>
      <p:sp>
        <p:nvSpPr>
          <p:cNvPr id="528" name="Google Shape;528;g150918f3ea2_0_0"/>
          <p:cNvSpPr txBox="1"/>
          <p:nvPr/>
        </p:nvSpPr>
        <p:spPr>
          <a:xfrm>
            <a:off x="708525" y="1983250"/>
            <a:ext cx="10099800" cy="43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p:txBody>
      </p:sp>
      <p:pic>
        <p:nvPicPr>
          <p:cNvPr id="529" name="Google Shape;529;g150918f3ea2_0_0"/>
          <p:cNvPicPr preferRelativeResize="0"/>
          <p:nvPr/>
        </p:nvPicPr>
        <p:blipFill>
          <a:blip r:embed="rId3">
            <a:alphaModFix/>
          </a:blip>
          <a:stretch>
            <a:fillRect/>
          </a:stretch>
        </p:blipFill>
        <p:spPr>
          <a:xfrm>
            <a:off x="2000075" y="2081800"/>
            <a:ext cx="3387225" cy="3869575"/>
          </a:xfrm>
          <a:prstGeom prst="rect">
            <a:avLst/>
          </a:prstGeom>
          <a:noFill/>
          <a:ln>
            <a:noFill/>
          </a:ln>
        </p:spPr>
      </p:pic>
      <p:pic>
        <p:nvPicPr>
          <p:cNvPr id="530" name="Google Shape;530;g150918f3ea2_0_0"/>
          <p:cNvPicPr preferRelativeResize="0"/>
          <p:nvPr/>
        </p:nvPicPr>
        <p:blipFill>
          <a:blip r:embed="rId4">
            <a:alphaModFix/>
          </a:blip>
          <a:stretch>
            <a:fillRect/>
          </a:stretch>
        </p:blipFill>
        <p:spPr>
          <a:xfrm>
            <a:off x="7006538" y="2081800"/>
            <a:ext cx="3185376" cy="4067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eb495cc1e2_0_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solidFill>
                  <a:srgbClr val="351C75"/>
                </a:solidFill>
              </a:rPr>
              <a:t>Tips for Working With Your Advisor</a:t>
            </a:r>
            <a:endParaRPr b="1" i="0" sz="4400" u="none" cap="none" strike="noStrike">
              <a:solidFill>
                <a:srgbClr val="351C75"/>
              </a:solidFill>
              <a:latin typeface="Calibri"/>
              <a:ea typeface="Calibri"/>
              <a:cs typeface="Calibri"/>
              <a:sym typeface="Calibri"/>
            </a:endParaRPr>
          </a:p>
        </p:txBody>
      </p:sp>
      <p:sp>
        <p:nvSpPr>
          <p:cNvPr id="537" name="Google Shape;537;geb495cc1e2_0_71"/>
          <p:cNvSpPr txBox="1"/>
          <p:nvPr>
            <p:ph idx="1" type="body"/>
          </p:nvPr>
        </p:nvSpPr>
        <p:spPr>
          <a:xfrm>
            <a:off x="838200" y="1498650"/>
            <a:ext cx="10695000" cy="3893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800"/>
              <a:buChar char="•"/>
            </a:pPr>
            <a:r>
              <a:rPr lang="en-US" sz="1800"/>
              <a:t>Advisors Role</a:t>
            </a:r>
            <a:endParaRPr/>
          </a:p>
          <a:p>
            <a:pPr indent="-228600" lvl="1" marL="685800" rtl="0" algn="l">
              <a:lnSpc>
                <a:spcPct val="90000"/>
              </a:lnSpc>
              <a:spcBef>
                <a:spcPts val="500"/>
              </a:spcBef>
              <a:spcAft>
                <a:spcPts val="0"/>
              </a:spcAft>
              <a:buSzPts val="1800"/>
              <a:buChar char="•"/>
            </a:pPr>
            <a:r>
              <a:rPr lang="en-US" sz="1800"/>
              <a:t>Attending Meetings</a:t>
            </a:r>
            <a:endParaRPr/>
          </a:p>
          <a:p>
            <a:pPr indent="-228600" lvl="1" marL="685800" rtl="0" algn="l">
              <a:lnSpc>
                <a:spcPct val="90000"/>
              </a:lnSpc>
              <a:spcBef>
                <a:spcPts val="500"/>
              </a:spcBef>
              <a:spcAft>
                <a:spcPts val="0"/>
              </a:spcAft>
              <a:buSzPts val="1800"/>
              <a:buChar char="•"/>
            </a:pPr>
            <a:r>
              <a:rPr lang="en-US" sz="1800"/>
              <a:t>Holding one on one meetings with executive officers</a:t>
            </a:r>
            <a:endParaRPr/>
          </a:p>
          <a:p>
            <a:pPr indent="-228600" lvl="1" marL="685800" rtl="0" algn="l">
              <a:lnSpc>
                <a:spcPct val="90000"/>
              </a:lnSpc>
              <a:spcBef>
                <a:spcPts val="500"/>
              </a:spcBef>
              <a:spcAft>
                <a:spcPts val="0"/>
              </a:spcAft>
              <a:buSzPts val="1800"/>
              <a:buChar char="•"/>
            </a:pPr>
            <a:r>
              <a:rPr lang="en-US" sz="1800"/>
              <a:t>Policies &amp; Procedures</a:t>
            </a:r>
            <a:endParaRPr/>
          </a:p>
          <a:p>
            <a:pPr indent="-228600" lvl="1" marL="685800" rtl="0" algn="l">
              <a:lnSpc>
                <a:spcPct val="90000"/>
              </a:lnSpc>
              <a:spcBef>
                <a:spcPts val="500"/>
              </a:spcBef>
              <a:spcAft>
                <a:spcPts val="0"/>
              </a:spcAft>
              <a:buSzPts val="1800"/>
              <a:buChar char="•"/>
            </a:pPr>
            <a:r>
              <a:rPr lang="en-US" sz="1800"/>
              <a:t>Resource &amp; Guide to University offices</a:t>
            </a:r>
            <a:endParaRPr/>
          </a:p>
          <a:p>
            <a:pPr indent="-228600" lvl="1" marL="685800" rtl="0" algn="l">
              <a:lnSpc>
                <a:spcPct val="90000"/>
              </a:lnSpc>
              <a:spcBef>
                <a:spcPts val="500"/>
              </a:spcBef>
              <a:spcAft>
                <a:spcPts val="0"/>
              </a:spcAft>
              <a:buSzPts val="1800"/>
              <a:buChar char="•"/>
            </a:pPr>
            <a:r>
              <a:rPr lang="en-US" sz="1800"/>
              <a:t>Goal Setting</a:t>
            </a:r>
            <a:endParaRPr/>
          </a:p>
          <a:p>
            <a:pPr indent="-228600" lvl="1" marL="685800" rtl="0" algn="l">
              <a:lnSpc>
                <a:spcPct val="90000"/>
              </a:lnSpc>
              <a:spcBef>
                <a:spcPts val="500"/>
              </a:spcBef>
              <a:spcAft>
                <a:spcPts val="0"/>
              </a:spcAft>
              <a:buSzPts val="1800"/>
              <a:buChar char="•"/>
            </a:pPr>
            <a:r>
              <a:rPr lang="en-US" sz="1800"/>
              <a:t>University Student Travel Policy</a:t>
            </a:r>
            <a:endParaRPr/>
          </a:p>
          <a:p>
            <a:pPr indent="-228600" lvl="1" marL="685800" rtl="0" algn="l">
              <a:lnSpc>
                <a:spcPct val="90000"/>
              </a:lnSpc>
              <a:spcBef>
                <a:spcPts val="500"/>
              </a:spcBef>
              <a:spcAft>
                <a:spcPts val="0"/>
              </a:spcAft>
              <a:buSzPts val="1800"/>
              <a:buChar char="•"/>
            </a:pPr>
            <a:r>
              <a:rPr lang="en-US" sz="1800"/>
              <a:t>Leadership Development</a:t>
            </a:r>
            <a:endParaRPr/>
          </a:p>
          <a:p>
            <a:pPr indent="-228600" lvl="1" marL="685800" rtl="0" algn="l">
              <a:lnSpc>
                <a:spcPct val="90000"/>
              </a:lnSpc>
              <a:spcBef>
                <a:spcPts val="500"/>
              </a:spcBef>
              <a:spcAft>
                <a:spcPts val="0"/>
              </a:spcAft>
              <a:buSzPts val="1800"/>
              <a:buChar char="•"/>
            </a:pPr>
            <a:r>
              <a:rPr lang="en-US" sz="1800"/>
              <a:t>Mediation (between members, university departments, ect..)</a:t>
            </a:r>
            <a:endParaRPr/>
          </a:p>
          <a:p>
            <a:pPr indent="-228600" lvl="1" marL="685800" rtl="0" algn="l">
              <a:lnSpc>
                <a:spcPct val="90000"/>
              </a:lnSpc>
              <a:spcBef>
                <a:spcPts val="500"/>
              </a:spcBef>
              <a:spcAft>
                <a:spcPts val="0"/>
              </a:spcAft>
              <a:buSzPts val="1800"/>
              <a:buChar char="•"/>
            </a:pPr>
            <a:r>
              <a:rPr lang="en-US" sz="1800"/>
              <a:t>Financial </a:t>
            </a:r>
            <a:endParaRPr/>
          </a:p>
          <a:p>
            <a:pPr indent="-228600" lvl="1" marL="685800" rtl="0" algn="l">
              <a:lnSpc>
                <a:spcPct val="90000"/>
              </a:lnSpc>
              <a:spcBef>
                <a:spcPts val="500"/>
              </a:spcBef>
              <a:spcAft>
                <a:spcPts val="0"/>
              </a:spcAft>
              <a:buSzPts val="1800"/>
              <a:buChar char="•"/>
            </a:pPr>
            <a:r>
              <a:rPr lang="en-US" sz="1800"/>
              <a:t>Representative to campus community</a:t>
            </a:r>
            <a:endParaRPr/>
          </a:p>
          <a:p>
            <a:pPr indent="-228600" lvl="1" marL="685800" rtl="0" algn="l">
              <a:lnSpc>
                <a:spcPct val="90000"/>
              </a:lnSpc>
              <a:spcBef>
                <a:spcPts val="500"/>
              </a:spcBef>
              <a:spcAft>
                <a:spcPts val="0"/>
              </a:spcAft>
              <a:buSzPts val="1800"/>
              <a:buChar char="•"/>
            </a:pPr>
            <a:r>
              <a:rPr lang="en-US" sz="1800"/>
              <a:t>Be familiar with national affiliates</a:t>
            </a:r>
            <a:endParaRPr sz="26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156ac8f0f4b_0_0"/>
          <p:cNvSpPr txBox="1"/>
          <p:nvPr>
            <p:ph type="title"/>
          </p:nvPr>
        </p:nvSpPr>
        <p:spPr>
          <a:xfrm>
            <a:off x="2363900" y="433250"/>
            <a:ext cx="77862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solidFill>
                  <a:srgbClr val="351C75"/>
                </a:solidFill>
              </a:rPr>
              <a:t>Student Involvement Resources</a:t>
            </a:r>
            <a:endParaRPr b="1" i="0" sz="4400" u="none" cap="none" strike="noStrike">
              <a:solidFill>
                <a:srgbClr val="351C75"/>
              </a:solidFill>
              <a:latin typeface="Calibri"/>
              <a:ea typeface="Calibri"/>
              <a:cs typeface="Calibri"/>
              <a:sym typeface="Calibri"/>
            </a:endParaRPr>
          </a:p>
        </p:txBody>
      </p:sp>
      <p:sp>
        <p:nvSpPr>
          <p:cNvPr id="544" name="Google Shape;544;g156ac8f0f4b_0_0"/>
          <p:cNvSpPr txBox="1"/>
          <p:nvPr>
            <p:ph idx="1" type="body"/>
          </p:nvPr>
        </p:nvSpPr>
        <p:spPr>
          <a:xfrm>
            <a:off x="838200" y="1926975"/>
            <a:ext cx="10695000" cy="3465000"/>
          </a:xfrm>
          <a:prstGeom prst="rect">
            <a:avLst/>
          </a:prstGeom>
          <a:noFill/>
          <a:ln>
            <a:noFill/>
          </a:ln>
        </p:spPr>
        <p:txBody>
          <a:bodyPr anchorCtr="0" anchor="t" bIns="45700" lIns="91425" spcFirstLastPara="1" rIns="91425" wrap="square" tIns="45700">
            <a:noAutofit/>
          </a:bodyPr>
          <a:lstStyle/>
          <a:p>
            <a:pPr indent="-177800" lvl="0" marL="228600" rtl="0" algn="l">
              <a:lnSpc>
                <a:spcPct val="90000"/>
              </a:lnSpc>
              <a:spcBef>
                <a:spcPts val="0"/>
              </a:spcBef>
              <a:spcAft>
                <a:spcPts val="0"/>
              </a:spcAft>
              <a:buSzPts val="2400"/>
              <a:buFont typeface="Calibri"/>
              <a:buChar char="•"/>
            </a:pPr>
            <a:r>
              <a:rPr lang="en-US" sz="2400"/>
              <a:t>Programming supplies</a:t>
            </a:r>
            <a:endParaRPr sz="2400"/>
          </a:p>
          <a:p>
            <a:pPr indent="-381000" lvl="1" marL="914400" rtl="0" algn="l">
              <a:lnSpc>
                <a:spcPct val="90000"/>
              </a:lnSpc>
              <a:spcBef>
                <a:spcPts val="0"/>
              </a:spcBef>
              <a:spcAft>
                <a:spcPts val="0"/>
              </a:spcAft>
              <a:buSzPts val="2400"/>
              <a:buChar char="•"/>
            </a:pPr>
            <a:r>
              <a:rPr lang="en-US"/>
              <a:t>Yard games</a:t>
            </a:r>
            <a:endParaRPr/>
          </a:p>
          <a:p>
            <a:pPr indent="-381000" lvl="1" marL="914400" rtl="0" algn="l">
              <a:lnSpc>
                <a:spcPct val="90000"/>
              </a:lnSpc>
              <a:spcBef>
                <a:spcPts val="0"/>
              </a:spcBef>
              <a:spcAft>
                <a:spcPts val="0"/>
              </a:spcAft>
              <a:buSzPts val="2400"/>
              <a:buChar char="•"/>
            </a:pPr>
            <a:r>
              <a:rPr lang="en-US"/>
              <a:t>Signs</a:t>
            </a:r>
            <a:endParaRPr/>
          </a:p>
          <a:p>
            <a:pPr indent="-381000" lvl="1" marL="914400" rtl="0" algn="l">
              <a:lnSpc>
                <a:spcPct val="90000"/>
              </a:lnSpc>
              <a:spcBef>
                <a:spcPts val="0"/>
              </a:spcBef>
              <a:spcAft>
                <a:spcPts val="0"/>
              </a:spcAft>
              <a:buSzPts val="2400"/>
              <a:buChar char="•"/>
            </a:pPr>
            <a:r>
              <a:rPr lang="en-US"/>
              <a:t>Button maker</a:t>
            </a:r>
            <a:endParaRPr/>
          </a:p>
          <a:p>
            <a:pPr indent="-381000" lvl="1" marL="914400" rtl="0" algn="l">
              <a:lnSpc>
                <a:spcPct val="90000"/>
              </a:lnSpc>
              <a:spcBef>
                <a:spcPts val="0"/>
              </a:spcBef>
              <a:spcAft>
                <a:spcPts val="0"/>
              </a:spcAft>
              <a:buSzPts val="2400"/>
              <a:buChar char="•"/>
            </a:pPr>
            <a:r>
              <a:rPr lang="en-US"/>
              <a:t>Sound system</a:t>
            </a:r>
            <a:endParaRPr/>
          </a:p>
          <a:p>
            <a:pPr indent="-177800" lvl="0" marL="228600" rtl="0" algn="l">
              <a:lnSpc>
                <a:spcPct val="90000"/>
              </a:lnSpc>
              <a:spcBef>
                <a:spcPts val="0"/>
              </a:spcBef>
              <a:spcAft>
                <a:spcPts val="0"/>
              </a:spcAft>
              <a:buSzPts val="2400"/>
              <a:buFont typeface="Calibri"/>
              <a:buChar char="•"/>
            </a:pPr>
            <a:r>
              <a:rPr lang="en-US" sz="2400"/>
              <a:t>Student Org Work Space</a:t>
            </a:r>
            <a:endParaRPr sz="2400"/>
          </a:p>
          <a:p>
            <a:pPr indent="-381000" lvl="1" marL="914400" rtl="0" algn="l">
              <a:lnSpc>
                <a:spcPct val="90000"/>
              </a:lnSpc>
              <a:spcBef>
                <a:spcPts val="0"/>
              </a:spcBef>
              <a:spcAft>
                <a:spcPts val="0"/>
              </a:spcAft>
              <a:buSzPts val="2400"/>
              <a:buChar char="•"/>
            </a:pPr>
            <a:r>
              <a:rPr lang="en-US"/>
              <a:t>Behind the student involvement front desk</a:t>
            </a:r>
            <a:endParaRPr/>
          </a:p>
          <a:p>
            <a:pPr indent="-381000" lvl="0" marL="457200" rtl="0" algn="l">
              <a:lnSpc>
                <a:spcPct val="90000"/>
              </a:lnSpc>
              <a:spcBef>
                <a:spcPts val="0"/>
              </a:spcBef>
              <a:spcAft>
                <a:spcPts val="0"/>
              </a:spcAft>
              <a:buSzPts val="2400"/>
              <a:buChar char="•"/>
            </a:pPr>
            <a:r>
              <a:rPr lang="en-US" sz="2400"/>
              <a:t>Monthly Emails</a:t>
            </a:r>
            <a:endParaRPr sz="2400"/>
          </a:p>
          <a:p>
            <a:pPr indent="-381000" lvl="0" marL="457200" rtl="0" algn="l">
              <a:lnSpc>
                <a:spcPct val="90000"/>
              </a:lnSpc>
              <a:spcBef>
                <a:spcPts val="0"/>
              </a:spcBef>
              <a:spcAft>
                <a:spcPts val="0"/>
              </a:spcAft>
              <a:buSzPts val="2400"/>
              <a:buChar char="•"/>
            </a:pPr>
            <a:r>
              <a:rPr lang="en-US" sz="2400"/>
              <a:t>Event Planning Checklists</a:t>
            </a:r>
            <a:endParaRPr sz="2400"/>
          </a:p>
          <a:p>
            <a:pPr indent="0" lvl="0" marL="0" rtl="0" algn="l">
              <a:lnSpc>
                <a:spcPct val="90000"/>
              </a:lnSpc>
              <a:spcBef>
                <a:spcPts val="0"/>
              </a:spcBef>
              <a:spcAft>
                <a:spcPts val="0"/>
              </a:spcAft>
              <a:buSzPts val="2800"/>
              <a:buNone/>
            </a:pPr>
            <a:r>
              <a:t/>
            </a:r>
            <a:endParaRPr sz="2400"/>
          </a:p>
          <a:p>
            <a:pPr indent="0" lvl="0" marL="0" rtl="0" algn="ctr">
              <a:lnSpc>
                <a:spcPct val="90000"/>
              </a:lnSpc>
              <a:spcBef>
                <a:spcPts val="0"/>
              </a:spcBef>
              <a:spcAft>
                <a:spcPts val="0"/>
              </a:spcAft>
              <a:buSzPts val="2800"/>
              <a:buNone/>
            </a:pPr>
            <a:r>
              <a:rPr lang="en-US" sz="3200" u="sng">
                <a:solidFill>
                  <a:schemeClr val="hlink"/>
                </a:solidFill>
                <a:hlinkClick r:id="rId3"/>
              </a:rPr>
              <a:t>Student Organizations Resources page</a:t>
            </a:r>
            <a:endParaRPr sz="3600"/>
          </a:p>
          <a:p>
            <a:pPr indent="0" lvl="0" marL="0" rtl="0" algn="l">
              <a:lnSpc>
                <a:spcPct val="90000"/>
              </a:lnSpc>
              <a:spcBef>
                <a:spcPts val="0"/>
              </a:spcBef>
              <a:spcAft>
                <a:spcPts val="0"/>
              </a:spcAft>
              <a:buSzPts val="2800"/>
              <a:buNone/>
            </a:pPr>
            <a:r>
              <a:t/>
            </a:r>
            <a:endParaRPr/>
          </a:p>
        </p:txBody>
      </p:sp>
      <p:pic>
        <p:nvPicPr>
          <p:cNvPr id="545" name="Google Shape;545;g156ac8f0f4b_0_0"/>
          <p:cNvPicPr preferRelativeResize="0"/>
          <p:nvPr/>
        </p:nvPicPr>
        <p:blipFill rotWithShape="1">
          <a:blip r:embed="rId4">
            <a:alphaModFix/>
          </a:blip>
          <a:srcRect b="0" l="0" r="0" t="0"/>
          <a:stretch/>
        </p:blipFill>
        <p:spPr>
          <a:xfrm>
            <a:off x="8668675" y="2374100"/>
            <a:ext cx="3428950" cy="2437250"/>
          </a:xfrm>
          <a:prstGeom prst="rect">
            <a:avLst/>
          </a:prstGeom>
          <a:noFill/>
          <a:ln>
            <a:noFill/>
          </a:ln>
        </p:spPr>
      </p:pic>
      <p:pic>
        <p:nvPicPr>
          <p:cNvPr id="546" name="Google Shape;546;g156ac8f0f4b_0_0"/>
          <p:cNvPicPr preferRelativeResize="0"/>
          <p:nvPr/>
        </p:nvPicPr>
        <p:blipFill rotWithShape="1">
          <a:blip r:embed="rId5">
            <a:alphaModFix/>
          </a:blip>
          <a:srcRect b="0" l="0" r="0" t="0"/>
          <a:stretch/>
        </p:blipFill>
        <p:spPr>
          <a:xfrm>
            <a:off x="7413975" y="1513000"/>
            <a:ext cx="1127575" cy="1792725"/>
          </a:xfrm>
          <a:prstGeom prst="rect">
            <a:avLst/>
          </a:prstGeom>
          <a:noFill/>
          <a:ln>
            <a:noFill/>
          </a:ln>
        </p:spPr>
      </p:pic>
      <p:pic>
        <p:nvPicPr>
          <p:cNvPr id="547" name="Google Shape;547;g156ac8f0f4b_0_0"/>
          <p:cNvPicPr preferRelativeResize="0"/>
          <p:nvPr/>
        </p:nvPicPr>
        <p:blipFill>
          <a:blip r:embed="rId6">
            <a:alphaModFix/>
          </a:blip>
          <a:stretch>
            <a:fillRect/>
          </a:stretch>
        </p:blipFill>
        <p:spPr>
          <a:xfrm>
            <a:off x="0" y="0"/>
            <a:ext cx="12192000"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eb495cc1e2_0_142"/>
          <p:cNvSpPr txBox="1"/>
          <p:nvPr>
            <p:ph type="title"/>
          </p:nvPr>
        </p:nvSpPr>
        <p:spPr>
          <a:xfrm>
            <a:off x="3388275" y="365125"/>
            <a:ext cx="5538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solidFill>
                  <a:srgbClr val="351C75"/>
                </a:solidFill>
              </a:rPr>
              <a:t>Movie Copyrights</a:t>
            </a:r>
            <a:endParaRPr b="1" i="0" sz="4400" u="none" cap="none" strike="noStrike">
              <a:solidFill>
                <a:srgbClr val="351C75"/>
              </a:solidFill>
              <a:latin typeface="Calibri"/>
              <a:ea typeface="Calibri"/>
              <a:cs typeface="Calibri"/>
              <a:sym typeface="Calibri"/>
            </a:endParaRPr>
          </a:p>
        </p:txBody>
      </p:sp>
      <p:sp>
        <p:nvSpPr>
          <p:cNvPr id="554" name="Google Shape;554;geb495cc1e2_0_142"/>
          <p:cNvSpPr txBox="1"/>
          <p:nvPr>
            <p:ph idx="1" type="body"/>
          </p:nvPr>
        </p:nvSpPr>
        <p:spPr>
          <a:xfrm>
            <a:off x="838200" y="1498650"/>
            <a:ext cx="10695000" cy="86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1800">
                <a:latin typeface="Arial"/>
                <a:ea typeface="Arial"/>
                <a:cs typeface="Arial"/>
                <a:sym typeface="Arial"/>
              </a:rPr>
              <a:t>The Chart below is a quick guide to helping you understand if you need permission to show the film without copyright:</a:t>
            </a:r>
            <a:endParaRPr sz="3000"/>
          </a:p>
        </p:txBody>
      </p:sp>
      <p:graphicFrame>
        <p:nvGraphicFramePr>
          <p:cNvPr id="555" name="Google Shape;555;geb495cc1e2_0_142"/>
          <p:cNvGraphicFramePr/>
          <p:nvPr/>
        </p:nvGraphicFramePr>
        <p:xfrm>
          <a:off x="838200" y="2215350"/>
          <a:ext cx="3000000" cy="3000000"/>
        </p:xfrm>
        <a:graphic>
          <a:graphicData uri="http://schemas.openxmlformats.org/drawingml/2006/table">
            <a:tbl>
              <a:tblPr>
                <a:noFill/>
                <a:tableStyleId>{D9D4BDB7-093E-4B96-9147-5879E60A93AD}</a:tableStyleId>
              </a:tblPr>
              <a:tblGrid>
                <a:gridCol w="5153025"/>
                <a:gridCol w="51339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Yes, you need to obtain a copyright: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No, you do not need a copyright:</a:t>
                      </a:r>
                      <a:endParaRPr sz="1400" u="none" cap="none" strike="noStrike"/>
                    </a:p>
                  </a:txBody>
                  <a:tcPr marT="91425" marB="91425" marR="91425" marL="91425"/>
                </a:tc>
              </a:tr>
              <a:tr h="381000">
                <a:tc>
                  <a:txBody>
                    <a:bodyPr/>
                    <a:lstStyle/>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If the screening is open to the public, such as showing a film to the community for cultural enrichment</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If the screen is in a public space where access is not restricted, such as an instructor showing a film to a class for curriculum related purposes in a public or unrestricted location</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If person attending are outside the normal circle of family and acquaintances, such as showing a film to a student org, or showing a film for a class but inviting others to attend</a:t>
                      </a:r>
                      <a:endParaRPr sz="1400" u="none" cap="none" strike="noStrike"/>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If privately viewing the film in your place of residence with friends</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If an instructor is showing the film to officially registered students in a classroom, where content of film directly relates to the course</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t>If the film is streamed from the Kanopy database, rented from Rod Library (assuming Public Performance Rights are available), or a Public Domain Film and no admission fee is charged</a:t>
                      </a:r>
                      <a:endParaRPr sz="1400" u="none" cap="none" strike="noStrike"/>
                    </a:p>
                  </a:txBody>
                  <a:tcPr marT="91425" marB="91425" marR="91425" marL="91425"/>
                </a:tc>
              </a:tr>
            </a:tbl>
          </a:graphicData>
        </a:graphic>
      </p:graphicFrame>
      <p:sp>
        <p:nvSpPr>
          <p:cNvPr id="556" name="Google Shape;556;geb495cc1e2_0_142"/>
          <p:cNvSpPr txBox="1"/>
          <p:nvPr/>
        </p:nvSpPr>
        <p:spPr>
          <a:xfrm>
            <a:off x="838200" y="5371250"/>
            <a:ext cx="49080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Older movies will be about $500 and newer ones $1000. This might be unfeasible for your organization, so consider collaborating with other organizations to split the cost or working with CAB.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g2852b330154_0_0" title="Requests.png"/>
          <p:cNvPicPr preferRelativeResize="0"/>
          <p:nvPr/>
        </p:nvPicPr>
        <p:blipFill>
          <a:blip r:embed="rId3">
            <a:alphaModFix/>
          </a:blip>
          <a:stretch>
            <a:fillRect/>
          </a:stretch>
        </p:blipFill>
        <p:spPr>
          <a:xfrm>
            <a:off x="2970050" y="824025"/>
            <a:ext cx="4488773" cy="5810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7519e83aa2_2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B116F"/>
              </a:buClr>
              <a:buSzPts val="4400"/>
              <a:buFont typeface="Calibri"/>
              <a:buNone/>
            </a:pPr>
            <a:r>
              <a:rPr b="1" lang="en-US">
                <a:solidFill>
                  <a:srgbClr val="4B116F"/>
                </a:solidFill>
              </a:rPr>
              <a:t>Student Involvement</a:t>
            </a:r>
            <a:r>
              <a:rPr b="1" i="0" lang="en-US" sz="4400" u="none" cap="none" strike="noStrike">
                <a:solidFill>
                  <a:srgbClr val="4B116F"/>
                </a:solidFill>
                <a:latin typeface="Calibri"/>
                <a:ea typeface="Calibri"/>
                <a:cs typeface="Calibri"/>
                <a:sym typeface="Calibri"/>
              </a:rPr>
              <a:t> Staff</a:t>
            </a:r>
            <a:endParaRPr b="1" i="0" sz="4400" u="none" cap="none" strike="noStrike">
              <a:solidFill>
                <a:srgbClr val="4B116F"/>
              </a:solidFill>
              <a:latin typeface="Calibri"/>
              <a:ea typeface="Calibri"/>
              <a:cs typeface="Calibri"/>
              <a:sym typeface="Calibri"/>
            </a:endParaRPr>
          </a:p>
        </p:txBody>
      </p:sp>
      <p:sp>
        <p:nvSpPr>
          <p:cNvPr id="210" name="Google Shape;210;g27519e83aa2_2_0"/>
          <p:cNvSpPr txBox="1"/>
          <p:nvPr>
            <p:ph idx="1" type="body"/>
          </p:nvPr>
        </p:nvSpPr>
        <p:spPr>
          <a:xfrm>
            <a:off x="3018150" y="1690825"/>
            <a:ext cx="5811000" cy="166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700"/>
              <a:t>Tracy Ferguson </a:t>
            </a:r>
            <a:endParaRPr sz="2700"/>
          </a:p>
          <a:p>
            <a:pPr indent="-400050" lvl="0" marL="457200" rtl="0" algn="l">
              <a:spcBef>
                <a:spcPts val="1000"/>
              </a:spcBef>
              <a:spcAft>
                <a:spcPts val="0"/>
              </a:spcAft>
              <a:buSzPts val="2700"/>
              <a:buChar char="●"/>
            </a:pPr>
            <a:r>
              <a:rPr lang="en-US" sz="2700"/>
              <a:t>Campus Activity Boards Advisor</a:t>
            </a:r>
            <a:endParaRPr sz="2700"/>
          </a:p>
          <a:p>
            <a:pPr indent="-400050" lvl="0" marL="457200" rtl="0" algn="l">
              <a:lnSpc>
                <a:spcPct val="90000"/>
              </a:lnSpc>
              <a:spcBef>
                <a:spcPts val="0"/>
              </a:spcBef>
              <a:spcAft>
                <a:spcPts val="0"/>
              </a:spcAft>
              <a:buSzPts val="2700"/>
              <a:buChar char="●"/>
            </a:pPr>
            <a:r>
              <a:rPr lang="en-US" sz="2700"/>
              <a:t>Campus Programs Coordinator</a:t>
            </a:r>
            <a:endParaRPr sz="2700"/>
          </a:p>
          <a:p>
            <a:pPr indent="-400050" lvl="0" marL="457200" rtl="0" algn="l">
              <a:lnSpc>
                <a:spcPct val="90000"/>
              </a:lnSpc>
              <a:spcBef>
                <a:spcPts val="0"/>
              </a:spcBef>
              <a:spcAft>
                <a:spcPts val="0"/>
              </a:spcAft>
              <a:buSzPts val="2700"/>
              <a:buChar char="●"/>
            </a:pPr>
            <a:r>
              <a:rPr lang="en-US" sz="2700"/>
              <a:t>Social Media Content Creation Coordinator</a:t>
            </a:r>
            <a:endParaRPr sz="2700"/>
          </a:p>
          <a:p>
            <a:pPr indent="0" lvl="0" marL="914400" rtl="0" algn="l">
              <a:lnSpc>
                <a:spcPct val="90000"/>
              </a:lnSpc>
              <a:spcBef>
                <a:spcPts val="500"/>
              </a:spcBef>
              <a:spcAft>
                <a:spcPts val="0"/>
              </a:spcAft>
              <a:buNone/>
            </a:pPr>
            <a:r>
              <a:t/>
            </a:r>
            <a:endParaRPr sz="2700"/>
          </a:p>
          <a:p>
            <a:pPr indent="0" lvl="0" marL="685800" marR="0" rtl="0" algn="l">
              <a:lnSpc>
                <a:spcPct val="90000"/>
              </a:lnSpc>
              <a:spcBef>
                <a:spcPts val="500"/>
              </a:spcBef>
              <a:spcAft>
                <a:spcPts val="0"/>
              </a:spcAft>
              <a:buSzPts val="2800"/>
              <a:buNone/>
            </a:pPr>
            <a:r>
              <a:t/>
            </a:r>
            <a:endParaRPr/>
          </a:p>
          <a:p>
            <a:pPr indent="0" lvl="0" marL="457200" marR="0" rtl="0" algn="l">
              <a:lnSpc>
                <a:spcPct val="90000"/>
              </a:lnSpc>
              <a:spcBef>
                <a:spcPts val="1000"/>
              </a:spcBef>
              <a:spcAft>
                <a:spcPts val="0"/>
              </a:spcAft>
              <a:buSzPts val="2800"/>
              <a:buNone/>
            </a:pPr>
            <a:r>
              <a:t/>
            </a:r>
            <a:endParaRPr/>
          </a:p>
        </p:txBody>
      </p:sp>
      <p:sp>
        <p:nvSpPr>
          <p:cNvPr id="211" name="Google Shape;211;g27519e83aa2_2_0"/>
          <p:cNvSpPr txBox="1"/>
          <p:nvPr/>
        </p:nvSpPr>
        <p:spPr>
          <a:xfrm>
            <a:off x="3186850" y="4268450"/>
            <a:ext cx="7676100" cy="2183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800"/>
              <a:buFont typeface="Arial"/>
              <a:buNone/>
            </a:pPr>
            <a:r>
              <a:rPr lang="en-US" sz="2700">
                <a:solidFill>
                  <a:schemeClr val="dk1"/>
                </a:solidFill>
                <a:latin typeface="Calibri"/>
                <a:ea typeface="Calibri"/>
                <a:cs typeface="Calibri"/>
                <a:sym typeface="Calibri"/>
              </a:rPr>
              <a:t>Kelby Homeister</a:t>
            </a:r>
            <a:r>
              <a:rPr b="0" i="0" lang="en-US" sz="2700" u="none" cap="none" strike="noStrike">
                <a:solidFill>
                  <a:schemeClr val="dk1"/>
                </a:solidFill>
                <a:latin typeface="Calibri"/>
                <a:ea typeface="Calibri"/>
                <a:cs typeface="Calibri"/>
                <a:sym typeface="Calibri"/>
              </a:rPr>
              <a:t> </a:t>
            </a:r>
            <a:endParaRPr b="0" i="0" sz="2700" u="none" cap="none" strike="noStrike">
              <a:solidFill>
                <a:schemeClr val="dk1"/>
              </a:solidFill>
              <a:latin typeface="Calibri"/>
              <a:ea typeface="Calibri"/>
              <a:cs typeface="Calibri"/>
              <a:sym typeface="Calibri"/>
            </a:endParaRPr>
          </a:p>
          <a:p>
            <a:pPr indent="-400050" lvl="0" marL="457200" marR="0" rtl="0" algn="l">
              <a:lnSpc>
                <a:spcPct val="90000"/>
              </a:lnSpc>
              <a:spcBef>
                <a:spcPts val="500"/>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Campus Programs Coordinator</a:t>
            </a:r>
            <a:endParaRPr sz="2700">
              <a:solidFill>
                <a:schemeClr val="dk1"/>
              </a:solidFill>
              <a:latin typeface="Calibri"/>
              <a:ea typeface="Calibri"/>
              <a:cs typeface="Calibri"/>
              <a:sym typeface="Calibri"/>
            </a:endParaRPr>
          </a:p>
          <a:p>
            <a:pPr indent="-400050" lvl="0" marL="457200" marR="0" rtl="0" algn="l">
              <a:lnSpc>
                <a:spcPct val="9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Student Organizations Event Coordinator</a:t>
            </a:r>
            <a:endParaRPr sz="2700">
              <a:solidFill>
                <a:schemeClr val="dk1"/>
              </a:solidFill>
              <a:latin typeface="Calibri"/>
              <a:ea typeface="Calibri"/>
              <a:cs typeface="Calibri"/>
              <a:sym typeface="Calibri"/>
            </a:endParaRPr>
          </a:p>
          <a:p>
            <a:pPr indent="-400050" lvl="0" marL="457200" marR="0" rtl="0" algn="l">
              <a:lnSpc>
                <a:spcPct val="9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Equipment and Resource Contact</a:t>
            </a:r>
            <a:endParaRPr sz="2700">
              <a:solidFill>
                <a:schemeClr val="dk1"/>
              </a:solidFill>
              <a:latin typeface="Calibri"/>
              <a:ea typeface="Calibri"/>
              <a:cs typeface="Calibri"/>
              <a:sym typeface="Calibri"/>
            </a:endParaRPr>
          </a:p>
          <a:p>
            <a:pPr indent="0" lvl="0" marL="0" marR="0" rtl="0" algn="l">
              <a:lnSpc>
                <a:spcPct val="90000"/>
              </a:lnSpc>
              <a:spcBef>
                <a:spcPts val="50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pic>
        <p:nvPicPr>
          <p:cNvPr id="212" name="Google Shape;212;g27519e83aa2_2_0"/>
          <p:cNvPicPr preferRelativeResize="0"/>
          <p:nvPr/>
        </p:nvPicPr>
        <p:blipFill>
          <a:blip r:embed="rId3">
            <a:alphaModFix/>
          </a:blip>
          <a:stretch>
            <a:fillRect/>
          </a:stretch>
        </p:blipFill>
        <p:spPr>
          <a:xfrm>
            <a:off x="692850" y="1276938"/>
            <a:ext cx="1991848" cy="2488873"/>
          </a:xfrm>
          <a:prstGeom prst="rect">
            <a:avLst/>
          </a:prstGeom>
          <a:noFill/>
          <a:ln>
            <a:noFill/>
          </a:ln>
        </p:spPr>
      </p:pic>
      <p:pic>
        <p:nvPicPr>
          <p:cNvPr id="213" name="Google Shape;213;g27519e83aa2_2_0"/>
          <p:cNvPicPr preferRelativeResize="0"/>
          <p:nvPr/>
        </p:nvPicPr>
        <p:blipFill>
          <a:blip r:embed="rId4">
            <a:alphaModFix/>
          </a:blip>
          <a:stretch>
            <a:fillRect/>
          </a:stretch>
        </p:blipFill>
        <p:spPr>
          <a:xfrm>
            <a:off x="692850" y="3975875"/>
            <a:ext cx="1991848" cy="2488904"/>
          </a:xfrm>
          <a:prstGeom prst="rect">
            <a:avLst/>
          </a:prstGeom>
          <a:noFill/>
          <a:ln>
            <a:noFill/>
          </a:ln>
        </p:spPr>
      </p:pic>
      <p:pic>
        <p:nvPicPr>
          <p:cNvPr id="214" name="Google Shape;214;g27519e83aa2_2_0"/>
          <p:cNvPicPr preferRelativeResize="0"/>
          <p:nvPr/>
        </p:nvPicPr>
        <p:blipFill>
          <a:blip r:embed="rId5">
            <a:alphaModFix/>
          </a:blip>
          <a:stretch>
            <a:fillRect/>
          </a:stretch>
        </p:blipFill>
        <p:spPr>
          <a:xfrm>
            <a:off x="9570675" y="1555313"/>
            <a:ext cx="1905000" cy="1457325"/>
          </a:xfrm>
          <a:prstGeom prst="rect">
            <a:avLst/>
          </a:prstGeom>
          <a:noFill/>
          <a:ln>
            <a:noFill/>
          </a:ln>
        </p:spPr>
      </p:pic>
      <p:pic>
        <p:nvPicPr>
          <p:cNvPr id="215" name="Google Shape;215;g27519e83aa2_2_0"/>
          <p:cNvPicPr preferRelativeResize="0"/>
          <p:nvPr/>
        </p:nvPicPr>
        <p:blipFill>
          <a:blip r:embed="rId6">
            <a:alphaModFix/>
          </a:blip>
          <a:stretch>
            <a:fillRect/>
          </a:stretch>
        </p:blipFill>
        <p:spPr>
          <a:xfrm>
            <a:off x="9570675" y="3567913"/>
            <a:ext cx="1905000" cy="876300"/>
          </a:xfrm>
          <a:prstGeom prst="rect">
            <a:avLst/>
          </a:prstGeom>
          <a:noFill/>
          <a:ln>
            <a:noFill/>
          </a:ln>
        </p:spPr>
      </p:pic>
      <p:pic>
        <p:nvPicPr>
          <p:cNvPr id="216" name="Google Shape;216;g27519e83aa2_2_0"/>
          <p:cNvPicPr preferRelativeResize="0"/>
          <p:nvPr/>
        </p:nvPicPr>
        <p:blipFill>
          <a:blip r:embed="rId7">
            <a:alphaModFix/>
          </a:blip>
          <a:stretch>
            <a:fillRect/>
          </a:stretch>
        </p:blipFill>
        <p:spPr>
          <a:xfrm rot="-2097759">
            <a:off x="10401275" y="4814275"/>
            <a:ext cx="835575" cy="136979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g2fbafe8c3ef_1_0"/>
          <p:cNvPicPr preferRelativeResize="0"/>
          <p:nvPr/>
        </p:nvPicPr>
        <p:blipFill>
          <a:blip r:embed="rId3">
            <a:alphaModFix/>
          </a:blip>
          <a:stretch>
            <a:fillRect/>
          </a:stretch>
        </p:blipFill>
        <p:spPr>
          <a:xfrm>
            <a:off x="3395850" y="815175"/>
            <a:ext cx="4618824" cy="59790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eb5797f3c4_0_124"/>
          <p:cNvSpPr txBox="1"/>
          <p:nvPr/>
        </p:nvSpPr>
        <p:spPr>
          <a:xfrm>
            <a:off x="2899575" y="944800"/>
            <a:ext cx="5717700" cy="378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geb5797f3c4_0_124"/>
          <p:cNvSpPr txBox="1"/>
          <p:nvPr/>
        </p:nvSpPr>
        <p:spPr>
          <a:xfrm>
            <a:off x="708525" y="1983250"/>
            <a:ext cx="100998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geb5797f3c4_0_124"/>
          <p:cNvSpPr txBox="1"/>
          <p:nvPr/>
        </p:nvSpPr>
        <p:spPr>
          <a:xfrm>
            <a:off x="2703250" y="2374475"/>
            <a:ext cx="6036600" cy="9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700"/>
              <a:buFont typeface="Arial"/>
              <a:buNone/>
            </a:pPr>
            <a:r>
              <a:rPr b="1" i="0" lang="en-US" sz="4700" u="none" cap="none" strike="noStrike">
                <a:solidFill>
                  <a:srgbClr val="4B116F"/>
                </a:solidFill>
                <a:latin typeface="Calibri"/>
                <a:ea typeface="Calibri"/>
                <a:cs typeface="Calibri"/>
                <a:sym typeface="Calibri"/>
              </a:rPr>
              <a:t>Thank you for coming!</a:t>
            </a:r>
            <a:endParaRPr b="1" i="0" sz="4700" u="none" cap="none" strike="noStrike">
              <a:solidFill>
                <a:srgbClr val="4B116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eb495cc1e2_0_40"/>
          <p:cNvSpPr txBox="1"/>
          <p:nvPr>
            <p:ph type="title"/>
          </p:nvPr>
        </p:nvSpPr>
        <p:spPr>
          <a:xfrm>
            <a:off x="802750" y="347400"/>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B116F"/>
              </a:buClr>
              <a:buSzPts val="4400"/>
              <a:buFont typeface="Calibri"/>
              <a:buNone/>
            </a:pPr>
            <a:r>
              <a:rPr b="1" lang="en-US">
                <a:solidFill>
                  <a:srgbClr val="4B116F"/>
                </a:solidFill>
              </a:rPr>
              <a:t>Graduate Student</a:t>
            </a:r>
            <a:endParaRPr b="1" i="0" sz="4400" u="none" cap="none" strike="noStrike">
              <a:solidFill>
                <a:srgbClr val="4B116F"/>
              </a:solidFill>
              <a:latin typeface="Calibri"/>
              <a:ea typeface="Calibri"/>
              <a:cs typeface="Calibri"/>
              <a:sym typeface="Calibri"/>
            </a:endParaRPr>
          </a:p>
        </p:txBody>
      </p:sp>
      <p:pic>
        <p:nvPicPr>
          <p:cNvPr id="223" name="Google Shape;223;geb495cc1e2_0_40"/>
          <p:cNvPicPr preferRelativeResize="0"/>
          <p:nvPr/>
        </p:nvPicPr>
        <p:blipFill>
          <a:blip r:embed="rId3">
            <a:alphaModFix/>
          </a:blip>
          <a:stretch>
            <a:fillRect/>
          </a:stretch>
        </p:blipFill>
        <p:spPr>
          <a:xfrm>
            <a:off x="692875" y="3695675"/>
            <a:ext cx="1997750" cy="2497802"/>
          </a:xfrm>
          <a:prstGeom prst="rect">
            <a:avLst/>
          </a:prstGeom>
          <a:noFill/>
          <a:ln>
            <a:noFill/>
          </a:ln>
        </p:spPr>
      </p:pic>
      <p:sp>
        <p:nvSpPr>
          <p:cNvPr id="224" name="Google Shape;224;geb495cc1e2_0_40"/>
          <p:cNvSpPr txBox="1"/>
          <p:nvPr/>
        </p:nvSpPr>
        <p:spPr>
          <a:xfrm>
            <a:off x="3836850" y="3695675"/>
            <a:ext cx="5112300" cy="1847100"/>
          </a:xfrm>
          <a:prstGeom prst="rect">
            <a:avLst/>
          </a:prstGeom>
          <a:noFill/>
          <a:ln>
            <a:noFill/>
          </a:ln>
        </p:spPr>
        <p:txBody>
          <a:bodyPr anchorCtr="0" anchor="t" bIns="91425" lIns="91425" spcFirstLastPara="1" rIns="91425" wrap="square" tIns="91425">
            <a:spAutoFit/>
          </a:bodyPr>
          <a:lstStyle/>
          <a:p>
            <a:pPr indent="-400050" lvl="0" marL="457200" marR="0" rtl="0" algn="l">
              <a:lnSpc>
                <a:spcPct val="10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Lauren Wirtz</a:t>
            </a:r>
            <a:endParaRPr b="0" i="0" sz="2700" u="none" cap="none" strike="noStrike">
              <a:solidFill>
                <a:schemeClr val="dk1"/>
              </a:solidFill>
              <a:latin typeface="Calibri"/>
              <a:ea typeface="Calibri"/>
              <a:cs typeface="Calibri"/>
              <a:sym typeface="Calibri"/>
            </a:endParaRPr>
          </a:p>
          <a:p>
            <a:pPr indent="-400050" lvl="0" marL="457200" marR="0" rtl="0" algn="l">
              <a:lnSpc>
                <a:spcPct val="100000"/>
              </a:lnSpc>
              <a:spcBef>
                <a:spcPts val="0"/>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Student Involvement</a:t>
            </a:r>
            <a:endParaRPr sz="2700">
              <a:solidFill>
                <a:schemeClr val="dk1"/>
              </a:solidFill>
              <a:latin typeface="Calibri"/>
              <a:ea typeface="Calibri"/>
              <a:cs typeface="Calibri"/>
              <a:sym typeface="Calibri"/>
            </a:endParaRPr>
          </a:p>
          <a:p>
            <a:pPr indent="-400050" lvl="0" marL="457200" marR="0" rtl="0" algn="l">
              <a:lnSpc>
                <a:spcPct val="100000"/>
              </a:lnSpc>
              <a:spcBef>
                <a:spcPts val="0"/>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Student Organizations Event Coord</a:t>
            </a:r>
            <a:r>
              <a:rPr lang="en-US" sz="2700">
                <a:solidFill>
                  <a:schemeClr val="dk1"/>
                </a:solidFill>
                <a:latin typeface="Calibri"/>
                <a:ea typeface="Calibri"/>
                <a:cs typeface="Calibri"/>
                <a:sym typeface="Calibri"/>
              </a:rPr>
              <a:t>inator</a:t>
            </a:r>
            <a:endParaRPr b="0" i="0" sz="1600" u="none" cap="none" strike="noStrike">
              <a:solidFill>
                <a:srgbClr val="000000"/>
              </a:solidFill>
              <a:latin typeface="Arial"/>
              <a:ea typeface="Arial"/>
              <a:cs typeface="Arial"/>
              <a:sym typeface="Arial"/>
            </a:endParaRPr>
          </a:p>
        </p:txBody>
      </p:sp>
      <p:pic>
        <p:nvPicPr>
          <p:cNvPr id="225" name="Google Shape;225;geb495cc1e2_0_40"/>
          <p:cNvPicPr preferRelativeResize="0"/>
          <p:nvPr/>
        </p:nvPicPr>
        <p:blipFill>
          <a:blip r:embed="rId4">
            <a:alphaModFix/>
          </a:blip>
          <a:stretch>
            <a:fillRect/>
          </a:stretch>
        </p:blipFill>
        <p:spPr>
          <a:xfrm>
            <a:off x="8728550" y="4337513"/>
            <a:ext cx="1905000" cy="1457325"/>
          </a:xfrm>
          <a:prstGeom prst="rect">
            <a:avLst/>
          </a:prstGeom>
          <a:noFill/>
          <a:ln>
            <a:noFill/>
          </a:ln>
        </p:spPr>
      </p:pic>
      <p:pic>
        <p:nvPicPr>
          <p:cNvPr id="226" name="Google Shape;226;geb495cc1e2_0_40"/>
          <p:cNvPicPr preferRelativeResize="0"/>
          <p:nvPr/>
        </p:nvPicPr>
        <p:blipFill>
          <a:blip r:embed="rId5">
            <a:alphaModFix/>
          </a:blip>
          <a:stretch>
            <a:fillRect/>
          </a:stretch>
        </p:blipFill>
        <p:spPr>
          <a:xfrm>
            <a:off x="7727325" y="1790675"/>
            <a:ext cx="1905000" cy="1905000"/>
          </a:xfrm>
          <a:prstGeom prst="rect">
            <a:avLst/>
          </a:prstGeom>
          <a:noFill/>
          <a:ln>
            <a:noFill/>
          </a:ln>
        </p:spPr>
      </p:pic>
      <p:pic>
        <p:nvPicPr>
          <p:cNvPr id="227" name="Google Shape;227;geb495cc1e2_0_40"/>
          <p:cNvPicPr preferRelativeResize="0"/>
          <p:nvPr/>
        </p:nvPicPr>
        <p:blipFill>
          <a:blip r:embed="rId6">
            <a:alphaModFix/>
          </a:blip>
          <a:stretch>
            <a:fillRect/>
          </a:stretch>
        </p:blipFill>
        <p:spPr>
          <a:xfrm rot="-2097759">
            <a:off x="10407862" y="1067850"/>
            <a:ext cx="835575" cy="1369795"/>
          </a:xfrm>
          <a:prstGeom prst="rect">
            <a:avLst/>
          </a:prstGeom>
          <a:noFill/>
          <a:ln>
            <a:noFill/>
          </a:ln>
        </p:spPr>
      </p:pic>
      <p:pic>
        <p:nvPicPr>
          <p:cNvPr id="228" name="Google Shape;228;geb495cc1e2_0_40"/>
          <p:cNvPicPr preferRelativeResize="0"/>
          <p:nvPr/>
        </p:nvPicPr>
        <p:blipFill>
          <a:blip r:embed="rId7">
            <a:alphaModFix/>
          </a:blip>
          <a:stretch>
            <a:fillRect/>
          </a:stretch>
        </p:blipFill>
        <p:spPr>
          <a:xfrm>
            <a:off x="10023775" y="2771075"/>
            <a:ext cx="1905000" cy="170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4980d79df3_1_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B116F"/>
              </a:buClr>
              <a:buSzPts val="4400"/>
              <a:buFont typeface="Calibri"/>
              <a:buNone/>
            </a:pPr>
            <a:r>
              <a:rPr b="1" lang="en-US">
                <a:solidFill>
                  <a:srgbClr val="4B116F"/>
                </a:solidFill>
              </a:rPr>
              <a:t>Why are you here?</a:t>
            </a:r>
            <a:endParaRPr b="1" i="0" sz="4400" u="none" cap="none" strike="noStrike">
              <a:solidFill>
                <a:srgbClr val="4B116F"/>
              </a:solidFill>
              <a:latin typeface="Calibri"/>
              <a:ea typeface="Calibri"/>
              <a:cs typeface="Calibri"/>
              <a:sym typeface="Calibri"/>
            </a:endParaRPr>
          </a:p>
        </p:txBody>
      </p:sp>
      <p:sp>
        <p:nvSpPr>
          <p:cNvPr id="235" name="Google Shape;235;g24980d79df3_1_3"/>
          <p:cNvSpPr txBox="1"/>
          <p:nvPr>
            <p:ph idx="1" type="body"/>
          </p:nvPr>
        </p:nvSpPr>
        <p:spPr>
          <a:xfrm>
            <a:off x="838200" y="1346250"/>
            <a:ext cx="10515600" cy="389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en-US" sz="2900"/>
              <a:t>Importance of Annual Registration Meeting</a:t>
            </a:r>
            <a:endParaRPr sz="2500"/>
          </a:p>
          <a:p>
            <a:pPr indent="-463550" lvl="0" marL="514350" rtl="0" algn="l">
              <a:lnSpc>
                <a:spcPct val="90000"/>
              </a:lnSpc>
              <a:spcBef>
                <a:spcPts val="1000"/>
              </a:spcBef>
              <a:spcAft>
                <a:spcPts val="0"/>
              </a:spcAft>
              <a:buSzPts val="2400"/>
              <a:buFont typeface="Calibri"/>
              <a:buAutoNum type="arabicPeriod"/>
            </a:pPr>
            <a:r>
              <a:rPr lang="en-US" sz="2400"/>
              <a:t>Resources &amp; Support to help you do what you do</a:t>
            </a:r>
            <a:endParaRPr sz="2400"/>
          </a:p>
          <a:p>
            <a:pPr indent="-463550" lvl="0" marL="514350" rtl="0" algn="l">
              <a:lnSpc>
                <a:spcPct val="90000"/>
              </a:lnSpc>
              <a:spcBef>
                <a:spcPts val="1000"/>
              </a:spcBef>
              <a:spcAft>
                <a:spcPts val="0"/>
              </a:spcAft>
              <a:buSzPts val="2400"/>
              <a:buFont typeface="Calibri"/>
              <a:buAutoNum type="arabicPeriod"/>
            </a:pPr>
            <a:r>
              <a:rPr lang="en-US" sz="2400"/>
              <a:t>Updating your organization, officer &amp; Advisors information &amp; social media information (we maintain the student org database)</a:t>
            </a:r>
            <a:endParaRPr sz="2400"/>
          </a:p>
          <a:p>
            <a:pPr indent="-463550" lvl="0" marL="514350" rtl="0" algn="l">
              <a:lnSpc>
                <a:spcPct val="90000"/>
              </a:lnSpc>
              <a:spcBef>
                <a:spcPts val="1000"/>
              </a:spcBef>
              <a:spcAft>
                <a:spcPts val="0"/>
              </a:spcAft>
              <a:buSzPts val="2400"/>
              <a:buAutoNum type="arabicPeriod"/>
            </a:pPr>
            <a:r>
              <a:rPr lang="en-US" sz="2400"/>
              <a:t>Student Org Google Drive</a:t>
            </a:r>
            <a:endParaRPr sz="2400"/>
          </a:p>
          <a:p>
            <a:pPr indent="-463550" lvl="0" marL="514350" rtl="0" algn="l">
              <a:lnSpc>
                <a:spcPct val="90000"/>
              </a:lnSpc>
              <a:spcBef>
                <a:spcPts val="1000"/>
              </a:spcBef>
              <a:spcAft>
                <a:spcPts val="0"/>
              </a:spcAft>
              <a:buSzPts val="2400"/>
              <a:buAutoNum type="arabicPeriod"/>
            </a:pPr>
            <a:r>
              <a:rPr lang="en-US" sz="2400"/>
              <a:t>Confirm with your advisor that they have completed the required Clery Act information. </a:t>
            </a:r>
            <a:r>
              <a:rPr lang="en-US" sz="2400">
                <a:solidFill>
                  <a:srgbClr val="2E1A47"/>
                </a:solidFill>
                <a:highlight>
                  <a:srgbClr val="FFFFFF"/>
                </a:highlight>
              </a:rPr>
              <a:t>This training can be found on your elearning Blackboard. Please review and complete the training. </a:t>
            </a:r>
            <a:endParaRPr sz="2400"/>
          </a:p>
          <a:p>
            <a:pPr indent="0" lvl="0" marL="0" rtl="0" algn="l">
              <a:lnSpc>
                <a:spcPct val="90000"/>
              </a:lnSpc>
              <a:spcBef>
                <a:spcPts val="1000"/>
              </a:spcBef>
              <a:spcAft>
                <a:spcPts val="0"/>
              </a:spcAft>
              <a:buClr>
                <a:schemeClr val="dk1"/>
              </a:buClr>
              <a:buSzPts val="3200"/>
              <a:buFont typeface="Arial"/>
              <a:buNone/>
            </a:pPr>
            <a:r>
              <a:rPr lang="en-US" sz="2400"/>
              <a:t>Benefits of Registered Student Organizations</a:t>
            </a:r>
            <a:endParaRPr sz="2400"/>
          </a:p>
          <a:p>
            <a:pPr indent="-463550" lvl="0" marL="514350" rtl="0" algn="l">
              <a:lnSpc>
                <a:spcPct val="90000"/>
              </a:lnSpc>
              <a:spcBef>
                <a:spcPts val="1000"/>
              </a:spcBef>
              <a:spcAft>
                <a:spcPts val="0"/>
              </a:spcAft>
              <a:buSzPts val="2400"/>
              <a:buFont typeface="Calibri"/>
              <a:buAutoNum type="arabicPeriod"/>
            </a:pPr>
            <a:r>
              <a:rPr lang="en-US" sz="2400"/>
              <a:t>Perks and privileges</a:t>
            </a:r>
            <a:endParaRPr sz="2400"/>
          </a:p>
          <a:p>
            <a:pPr indent="-463550" lvl="0" marL="514350" rtl="0" algn="l">
              <a:lnSpc>
                <a:spcPct val="90000"/>
              </a:lnSpc>
              <a:spcBef>
                <a:spcPts val="1000"/>
              </a:spcBef>
              <a:spcAft>
                <a:spcPts val="0"/>
              </a:spcAft>
              <a:buSzPts val="2400"/>
              <a:buFont typeface="Calibri"/>
              <a:buAutoNum type="arabicPeriod"/>
            </a:pPr>
            <a:r>
              <a:rPr lang="en-US" sz="2400"/>
              <a:t>We keep you informed (PLEASE READ &amp; SHARE your monthly email)</a:t>
            </a:r>
            <a:endParaRPr sz="2400"/>
          </a:p>
          <a:p>
            <a:pPr indent="-463550" lvl="0" marL="514350" rtl="0" algn="l">
              <a:lnSpc>
                <a:spcPct val="90000"/>
              </a:lnSpc>
              <a:spcBef>
                <a:spcPts val="1000"/>
              </a:spcBef>
              <a:spcAft>
                <a:spcPts val="0"/>
              </a:spcAft>
              <a:buSzPts val="2400"/>
              <a:buAutoNum type="arabicPeriod"/>
            </a:pPr>
            <a:r>
              <a:rPr lang="en-US" sz="2400"/>
              <a:t>Individualize student org meeting - please sign up so we do not have to chase you down.</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775c03daec_0_13"/>
          <p:cNvSpPr txBox="1"/>
          <p:nvPr>
            <p:ph type="title"/>
          </p:nvPr>
        </p:nvSpPr>
        <p:spPr>
          <a:xfrm>
            <a:off x="838200" y="651500"/>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Next Steps: Sign up for an Org Meeting</a:t>
            </a:r>
            <a:endParaRPr/>
          </a:p>
        </p:txBody>
      </p:sp>
      <p:sp>
        <p:nvSpPr>
          <p:cNvPr id="242" name="Google Shape;242;g2775c03daec_0_13"/>
          <p:cNvSpPr txBox="1"/>
          <p:nvPr>
            <p:ph idx="1" type="body"/>
          </p:nvPr>
        </p:nvSpPr>
        <p:spPr>
          <a:xfrm>
            <a:off x="785450" y="2873175"/>
            <a:ext cx="5762700" cy="21732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3700"/>
              <a:buChar char="•"/>
            </a:pPr>
            <a:r>
              <a:rPr lang="en-US" sz="3700">
                <a:highlight>
                  <a:schemeClr val="lt1"/>
                </a:highlight>
              </a:rPr>
              <a:t>Thirty minutes</a:t>
            </a:r>
            <a:endParaRPr sz="3700">
              <a:highlight>
                <a:schemeClr val="lt1"/>
              </a:highlight>
            </a:endParaRPr>
          </a:p>
          <a:p>
            <a:pPr indent="-457200" lvl="0" marL="457200" rtl="0" algn="l">
              <a:lnSpc>
                <a:spcPct val="90000"/>
              </a:lnSpc>
              <a:spcBef>
                <a:spcPts val="0"/>
              </a:spcBef>
              <a:spcAft>
                <a:spcPts val="0"/>
              </a:spcAft>
              <a:buSzPts val="3700"/>
              <a:buChar char="•"/>
            </a:pPr>
            <a:r>
              <a:rPr lang="en-US" sz="3700">
                <a:highlight>
                  <a:schemeClr val="lt1"/>
                </a:highlight>
              </a:rPr>
              <a:t>Maximize the work you do</a:t>
            </a:r>
            <a:endParaRPr sz="3700">
              <a:highlight>
                <a:schemeClr val="lt1"/>
              </a:highlight>
            </a:endParaRPr>
          </a:p>
          <a:p>
            <a:pPr indent="-457200" lvl="0" marL="457200" rtl="0" algn="l">
              <a:lnSpc>
                <a:spcPct val="90000"/>
              </a:lnSpc>
              <a:spcBef>
                <a:spcPts val="0"/>
              </a:spcBef>
              <a:spcAft>
                <a:spcPts val="0"/>
              </a:spcAft>
              <a:buSzPts val="3700"/>
              <a:buChar char="•"/>
            </a:pPr>
            <a:r>
              <a:rPr lang="en-US" sz="3700">
                <a:highlight>
                  <a:schemeClr val="lt1"/>
                </a:highlight>
              </a:rPr>
              <a:t>Set goals and objectives for the year</a:t>
            </a:r>
            <a:endParaRPr sz="3700">
              <a:highlight>
                <a:schemeClr val="lt1"/>
              </a:highlight>
            </a:endParaRPr>
          </a:p>
          <a:p>
            <a:pPr indent="0" lvl="0" marL="0" rtl="0" algn="l">
              <a:lnSpc>
                <a:spcPct val="90000"/>
              </a:lnSpc>
              <a:spcBef>
                <a:spcPts val="1000"/>
              </a:spcBef>
              <a:spcAft>
                <a:spcPts val="0"/>
              </a:spcAft>
              <a:buSzPts val="2800"/>
              <a:buNone/>
            </a:pPr>
            <a:r>
              <a:t/>
            </a:r>
            <a:endParaRPr sz="3700">
              <a:highlight>
                <a:schemeClr val="lt1"/>
              </a:highlight>
            </a:endParaRPr>
          </a:p>
        </p:txBody>
      </p:sp>
      <p:pic>
        <p:nvPicPr>
          <p:cNvPr id="243" name="Google Shape;243;g2775c03daec_0_13"/>
          <p:cNvPicPr preferRelativeResize="0"/>
          <p:nvPr/>
        </p:nvPicPr>
        <p:blipFill>
          <a:blip r:embed="rId3">
            <a:alphaModFix/>
          </a:blip>
          <a:stretch>
            <a:fillRect/>
          </a:stretch>
        </p:blipFill>
        <p:spPr>
          <a:xfrm>
            <a:off x="8272894" y="2408900"/>
            <a:ext cx="2888881" cy="287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eb495cc1e2_0_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B116F"/>
              </a:buClr>
              <a:buSzPts val="4400"/>
              <a:buFont typeface="Calibri"/>
              <a:buNone/>
            </a:pPr>
            <a:r>
              <a:rPr b="1" lang="en-US">
                <a:solidFill>
                  <a:srgbClr val="4B116F"/>
                </a:solidFill>
              </a:rPr>
              <a:t>Student Organizations Updates</a:t>
            </a:r>
            <a:endParaRPr b="1" i="0" sz="4400" u="none" cap="none" strike="noStrike">
              <a:solidFill>
                <a:srgbClr val="4B116F"/>
              </a:solidFill>
              <a:latin typeface="Calibri"/>
              <a:ea typeface="Calibri"/>
              <a:cs typeface="Calibri"/>
              <a:sym typeface="Calibri"/>
            </a:endParaRPr>
          </a:p>
        </p:txBody>
      </p:sp>
      <p:sp>
        <p:nvSpPr>
          <p:cNvPr id="250" name="Google Shape;250;geb495cc1e2_0_48"/>
          <p:cNvSpPr txBox="1"/>
          <p:nvPr>
            <p:ph idx="1" type="body"/>
          </p:nvPr>
        </p:nvSpPr>
        <p:spPr>
          <a:xfrm>
            <a:off x="838200" y="1596400"/>
            <a:ext cx="10254300" cy="4229400"/>
          </a:xfrm>
          <a:prstGeom prst="rect">
            <a:avLst/>
          </a:prstGeom>
          <a:noFill/>
          <a:ln>
            <a:noFill/>
          </a:ln>
        </p:spPr>
        <p:txBody>
          <a:bodyPr anchorCtr="0" anchor="t" bIns="45700" lIns="91425" spcFirstLastPara="1" rIns="91425" wrap="square" tIns="45700">
            <a:noAutofit/>
          </a:bodyPr>
          <a:lstStyle/>
          <a:p>
            <a:pPr indent="-177800" lvl="0" marL="228600" rtl="0" algn="l">
              <a:lnSpc>
                <a:spcPct val="90000"/>
              </a:lnSpc>
              <a:spcBef>
                <a:spcPts val="0"/>
              </a:spcBef>
              <a:spcAft>
                <a:spcPts val="0"/>
              </a:spcAft>
              <a:buSzPts val="2400"/>
              <a:buChar char="•"/>
            </a:pPr>
            <a:r>
              <a:rPr lang="en-US" sz="2400"/>
              <a:t>Updates in the</a:t>
            </a:r>
            <a:r>
              <a:rPr lang="en-US" sz="2400" u="sng">
                <a:solidFill>
                  <a:schemeClr val="hlink"/>
                </a:solidFill>
                <a:hlinkClick r:id="rId3"/>
              </a:rPr>
              <a:t> Student Organization Database</a:t>
            </a:r>
            <a:endParaRPr sz="2400"/>
          </a:p>
          <a:p>
            <a:pPr indent="0" lvl="0" marL="228600" rtl="0" algn="l">
              <a:lnSpc>
                <a:spcPct val="90000"/>
              </a:lnSpc>
              <a:spcBef>
                <a:spcPts val="0"/>
              </a:spcBef>
              <a:spcAft>
                <a:spcPts val="0"/>
              </a:spcAft>
              <a:buClr>
                <a:schemeClr val="dk1"/>
              </a:buClr>
              <a:buSzPts val="2800"/>
              <a:buFont typeface="Arial"/>
              <a:buNone/>
            </a:pPr>
            <a:r>
              <a:t/>
            </a:r>
            <a:endParaRPr sz="2400"/>
          </a:p>
          <a:p>
            <a:pPr indent="-177800" lvl="0" marL="228600" rtl="0" algn="l">
              <a:lnSpc>
                <a:spcPct val="90000"/>
              </a:lnSpc>
              <a:spcBef>
                <a:spcPts val="0"/>
              </a:spcBef>
              <a:spcAft>
                <a:spcPts val="0"/>
              </a:spcAft>
              <a:buSzPts val="2400"/>
              <a:buChar char="•"/>
            </a:pPr>
            <a:r>
              <a:rPr lang="en-US" sz="2400"/>
              <a:t>Importance of updating student organization information for the website</a:t>
            </a:r>
            <a:endParaRPr sz="2400"/>
          </a:p>
          <a:p>
            <a:pPr indent="0" lvl="0" marL="0" rtl="0" algn="l">
              <a:lnSpc>
                <a:spcPct val="90000"/>
              </a:lnSpc>
              <a:spcBef>
                <a:spcPts val="0"/>
              </a:spcBef>
              <a:spcAft>
                <a:spcPts val="0"/>
              </a:spcAft>
              <a:buClr>
                <a:schemeClr val="dk1"/>
              </a:buClr>
              <a:buSzPts val="1100"/>
              <a:buFont typeface="Arial"/>
              <a:buNone/>
            </a:pPr>
            <a:r>
              <a:t/>
            </a:r>
            <a:endParaRPr sz="2400"/>
          </a:p>
          <a:p>
            <a:pPr indent="-381000" lvl="0" marL="457200" rtl="0" algn="l">
              <a:lnSpc>
                <a:spcPct val="90000"/>
              </a:lnSpc>
              <a:spcBef>
                <a:spcPts val="0"/>
              </a:spcBef>
              <a:spcAft>
                <a:spcPts val="0"/>
              </a:spcAft>
              <a:buSzPts val="2400"/>
              <a:buChar char="•"/>
            </a:pPr>
            <a:r>
              <a:rPr lang="en-US" sz="2400"/>
              <a:t>Review Constitutions: this should be done by your organization yearly</a:t>
            </a:r>
            <a:endParaRPr sz="2400"/>
          </a:p>
          <a:p>
            <a:pPr indent="0" lvl="0" marL="457200" rtl="0" algn="l">
              <a:lnSpc>
                <a:spcPct val="90000"/>
              </a:lnSpc>
              <a:spcBef>
                <a:spcPts val="0"/>
              </a:spcBef>
              <a:spcAft>
                <a:spcPts val="0"/>
              </a:spcAft>
              <a:buSzPts val="2800"/>
              <a:buNone/>
            </a:pPr>
            <a:r>
              <a:t/>
            </a:r>
            <a:endParaRPr sz="2400"/>
          </a:p>
          <a:p>
            <a:pPr indent="-381000" lvl="0" marL="457200" rtl="0" algn="l">
              <a:lnSpc>
                <a:spcPct val="90000"/>
              </a:lnSpc>
              <a:spcBef>
                <a:spcPts val="0"/>
              </a:spcBef>
              <a:spcAft>
                <a:spcPts val="0"/>
              </a:spcAft>
              <a:buSzPts val="2400"/>
              <a:buChar char="•"/>
            </a:pPr>
            <a:r>
              <a:rPr lang="en-US" sz="2400"/>
              <a:t>Importance of updating your rosters 	</a:t>
            </a:r>
            <a:endParaRPr sz="2400"/>
          </a:p>
          <a:p>
            <a:pPr indent="-177800" lvl="0" marL="228600" rtl="0" algn="l">
              <a:lnSpc>
                <a:spcPct val="90000"/>
              </a:lnSpc>
              <a:spcBef>
                <a:spcPts val="1000"/>
              </a:spcBef>
              <a:spcAft>
                <a:spcPts val="0"/>
              </a:spcAft>
              <a:buSzPts val="2400"/>
              <a:buChar char="•"/>
            </a:pPr>
            <a:r>
              <a:rPr lang="en-US" sz="2400"/>
              <a:t>The Panther Den (Located behind the Student Involvement Front Desk)</a:t>
            </a:r>
            <a:endParaRPr sz="2400"/>
          </a:p>
          <a:p>
            <a:pPr indent="-177800" lvl="0" marL="228600" rtl="0" algn="l">
              <a:lnSpc>
                <a:spcPct val="90000"/>
              </a:lnSpc>
              <a:spcBef>
                <a:spcPts val="1000"/>
              </a:spcBef>
              <a:spcAft>
                <a:spcPts val="0"/>
              </a:spcAft>
              <a:buSzPts val="2400"/>
              <a:buChar char="•"/>
            </a:pPr>
            <a:r>
              <a:rPr lang="en-US" sz="2400"/>
              <a:t>Copyworks orders will need to be picked up by student organizations in the store.  They will no longer be delivered to the Office of Student Involvement.</a:t>
            </a:r>
            <a:endParaRPr sz="2400"/>
          </a:p>
          <a:p>
            <a:pPr indent="0" lvl="0" marL="0" rtl="0" algn="l">
              <a:lnSpc>
                <a:spcPct val="90000"/>
              </a:lnSpc>
              <a:spcBef>
                <a:spcPts val="1000"/>
              </a:spcBef>
              <a:spcAft>
                <a:spcPts val="0"/>
              </a:spcAft>
              <a:buClr>
                <a:schemeClr val="dk1"/>
              </a:buClr>
              <a:buSzPts val="3200"/>
              <a:buFont typeface="Arial"/>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Basic Purple">
  <a:themeElements>
    <a:clrScheme name="Simple Dark">
      <a:dk1>
        <a:srgbClr val="FFFFFF"/>
      </a:dk1>
      <a:lt1>
        <a:srgbClr val="500778"/>
      </a:lt1>
      <a:dk2>
        <a:srgbClr val="303030"/>
      </a:dk2>
      <a:lt2>
        <a:srgbClr val="FFFFFF"/>
      </a:lt2>
      <a:accent1>
        <a:srgbClr val="5CB8B2"/>
      </a:accent1>
      <a:accent2>
        <a:srgbClr val="E5E1E6"/>
      </a:accent2>
      <a:accent3>
        <a:srgbClr val="C6DAE7"/>
      </a:accent3>
      <a:accent4>
        <a:srgbClr val="FFB500"/>
      </a:accent4>
      <a:accent5>
        <a:srgbClr val="2E1A47"/>
      </a:accent5>
      <a:accent6>
        <a:srgbClr val="A7A8AA"/>
      </a:accent6>
      <a:hlink>
        <a:srgbClr val="AC4FC6"/>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